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56" r:id="rId5"/>
    <p:sldMasterId id="2147483875" r:id="rId6"/>
    <p:sldMasterId id="2147483907" r:id="rId7"/>
    <p:sldMasterId id="2147483935" r:id="rId8"/>
    <p:sldMasterId id="2147483964" r:id="rId9"/>
    <p:sldMasterId id="2147483998" r:id="rId10"/>
  </p:sldMasterIdLst>
  <p:notesMasterIdLst>
    <p:notesMasterId r:id="rId48"/>
  </p:notesMasterIdLst>
  <p:sldIdLst>
    <p:sldId id="2076137597" r:id="rId11"/>
    <p:sldId id="315" r:id="rId12"/>
    <p:sldId id="10632" r:id="rId13"/>
    <p:sldId id="10630" r:id="rId14"/>
    <p:sldId id="10652" r:id="rId15"/>
    <p:sldId id="2342" r:id="rId16"/>
    <p:sldId id="2364" r:id="rId17"/>
    <p:sldId id="2229" r:id="rId18"/>
    <p:sldId id="2076137591" r:id="rId19"/>
    <p:sldId id="2076137592" r:id="rId20"/>
    <p:sldId id="2076137593" r:id="rId21"/>
    <p:sldId id="2076137594" r:id="rId22"/>
    <p:sldId id="2076137595" r:id="rId23"/>
    <p:sldId id="11409" r:id="rId24"/>
    <p:sldId id="317" r:id="rId25"/>
    <p:sldId id="10654" r:id="rId26"/>
    <p:sldId id="1901" r:id="rId27"/>
    <p:sldId id="2076137588" r:id="rId28"/>
    <p:sldId id="11382" r:id="rId29"/>
    <p:sldId id="1570" r:id="rId30"/>
    <p:sldId id="2381" r:id="rId31"/>
    <p:sldId id="2382" r:id="rId32"/>
    <p:sldId id="2383" r:id="rId33"/>
    <p:sldId id="2076137599" r:id="rId34"/>
    <p:sldId id="10653" r:id="rId35"/>
    <p:sldId id="10562" r:id="rId36"/>
    <p:sldId id="10563" r:id="rId37"/>
    <p:sldId id="11343" r:id="rId38"/>
    <p:sldId id="2076137589" r:id="rId39"/>
    <p:sldId id="2394" r:id="rId40"/>
    <p:sldId id="1964" r:id="rId41"/>
    <p:sldId id="2076137590" r:id="rId42"/>
    <p:sldId id="10648" r:id="rId43"/>
    <p:sldId id="10628" r:id="rId44"/>
    <p:sldId id="2076137598" r:id="rId45"/>
    <p:sldId id="314" r:id="rId46"/>
    <p:sldId id="1063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622210D-F46E-491F-BFD5-D83B71C392D7}">
          <p14:sldIdLst>
            <p14:sldId id="2076137597"/>
            <p14:sldId id="315"/>
            <p14:sldId id="10632"/>
          </p14:sldIdLst>
        </p14:section>
        <p14:section name="Alice" id="{CC827A11-CC27-7440-8DA1-F907D9E24A45}">
          <p14:sldIdLst>
            <p14:sldId id="10630"/>
            <p14:sldId id="10652"/>
            <p14:sldId id="2342"/>
            <p14:sldId id="2364"/>
            <p14:sldId id="2229"/>
            <p14:sldId id="2076137591"/>
            <p14:sldId id="2076137592"/>
            <p14:sldId id="2076137593"/>
            <p14:sldId id="2076137594"/>
            <p14:sldId id="2076137595"/>
            <p14:sldId id="11409"/>
            <p14:sldId id="317"/>
            <p14:sldId id="10654"/>
            <p14:sldId id="1901"/>
            <p14:sldId id="2076137588"/>
            <p14:sldId id="11382"/>
            <p14:sldId id="1570"/>
            <p14:sldId id="2381"/>
            <p14:sldId id="2382"/>
            <p14:sldId id="2383"/>
            <p14:sldId id="2076137599"/>
          </p14:sldIdLst>
        </p14:section>
        <p14:section name="Diego" id="{83516DD8-76CD-B84C-8C90-CA6CC7B926FE}">
          <p14:sldIdLst>
            <p14:sldId id="10653"/>
            <p14:sldId id="10562"/>
            <p14:sldId id="10563"/>
            <p14:sldId id="11343"/>
            <p14:sldId id="2076137589"/>
            <p14:sldId id="2394"/>
            <p14:sldId id="1964"/>
            <p14:sldId id="2076137590"/>
            <p14:sldId id="10648"/>
            <p14:sldId id="10628"/>
            <p14:sldId id="2076137598"/>
            <p14:sldId id="314"/>
            <p14:sldId id="106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3B0"/>
    <a:srgbClr val="4EE6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B261F-0CEF-48D7-A126-C62263BEFE3C}" vWet="4" dt="2020-10-07T19:14:39.428"/>
    <p1510:client id="{7DEC1F77-B3EC-8840-B396-B07117E51416}" v="51" dt="2020-10-07T19:31:33.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6" autoAdjust="0"/>
    <p:restoredTop sz="73083" autoAdjust="0"/>
  </p:normalViewPr>
  <p:slideViewPr>
    <p:cSldViewPr snapToGrid="0">
      <p:cViewPr varScale="1">
        <p:scale>
          <a:sx n="162" d="100"/>
          <a:sy n="162" d="100"/>
        </p:scale>
        <p:origin x="1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AA040-BE5E-453B-9ED1-0E6327053D2C}"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5F7BCBD0-FC38-4A3D-8E15-CDAF7E3CFC47}">
      <dgm:prSet/>
      <dgm:spPr/>
      <dgm:t>
        <a:bodyPr/>
        <a:lstStyle/>
        <a:p>
          <a:pPr>
            <a:lnSpc>
              <a:spcPct val="100000"/>
            </a:lnSpc>
          </a:pPr>
          <a:r>
            <a:rPr lang="en-CA" b="1" baseline="0" dirty="0"/>
            <a:t>Session One</a:t>
          </a:r>
          <a:endParaRPr lang="en-US" dirty="0"/>
        </a:p>
      </dgm:t>
    </dgm:pt>
    <dgm:pt modelId="{9B4655CC-1E29-43A0-B349-6E7F6C6C4548}" type="parTrans" cxnId="{4E9C95F2-6BF9-4223-8564-D1D375AEEA70}">
      <dgm:prSet/>
      <dgm:spPr/>
      <dgm:t>
        <a:bodyPr/>
        <a:lstStyle/>
        <a:p>
          <a:endParaRPr lang="en-US"/>
        </a:p>
      </dgm:t>
    </dgm:pt>
    <dgm:pt modelId="{DDDD78B7-5831-42F6-B64A-18D7913594E9}" type="sibTrans" cxnId="{4E9C95F2-6BF9-4223-8564-D1D375AEEA70}">
      <dgm:prSet/>
      <dgm:spPr/>
      <dgm:t>
        <a:bodyPr/>
        <a:lstStyle/>
        <a:p>
          <a:pPr>
            <a:lnSpc>
              <a:spcPct val="100000"/>
            </a:lnSpc>
          </a:pPr>
          <a:endParaRPr lang="en-US"/>
        </a:p>
      </dgm:t>
    </dgm:pt>
    <dgm:pt modelId="{F774B50B-FF8E-4A1D-9B24-36A66E83A2E3}">
      <dgm:prSet/>
      <dgm:spPr/>
      <dgm:t>
        <a:bodyPr/>
        <a:lstStyle/>
        <a:p>
          <a:pPr>
            <a:lnSpc>
              <a:spcPct val="100000"/>
            </a:lnSpc>
          </a:pPr>
          <a:r>
            <a:rPr lang="en-CA" b="1" baseline="0" dirty="0"/>
            <a:t>Session Two</a:t>
          </a:r>
          <a:endParaRPr lang="en-US" dirty="0"/>
        </a:p>
      </dgm:t>
    </dgm:pt>
    <dgm:pt modelId="{3BB00A6B-A563-4A4E-8863-9852F3D79E40}" type="parTrans" cxnId="{E037A6CF-2B1D-4296-A4B7-2DE44A64616A}">
      <dgm:prSet/>
      <dgm:spPr/>
      <dgm:t>
        <a:bodyPr/>
        <a:lstStyle/>
        <a:p>
          <a:endParaRPr lang="en-US"/>
        </a:p>
      </dgm:t>
    </dgm:pt>
    <dgm:pt modelId="{8C8FEA5C-A2E1-47D9-BF4C-04DBEBBD7BC8}" type="sibTrans" cxnId="{E037A6CF-2B1D-4296-A4B7-2DE44A64616A}">
      <dgm:prSet/>
      <dgm:spPr/>
      <dgm:t>
        <a:bodyPr/>
        <a:lstStyle/>
        <a:p>
          <a:pPr>
            <a:lnSpc>
              <a:spcPct val="100000"/>
            </a:lnSpc>
          </a:pPr>
          <a:endParaRPr lang="en-US"/>
        </a:p>
      </dgm:t>
    </dgm:pt>
    <dgm:pt modelId="{7D1E9EFA-A5A6-4D71-9AA1-5D2C9C7A6483}">
      <dgm:prSet/>
      <dgm:spPr/>
      <dgm:t>
        <a:bodyPr/>
        <a:lstStyle/>
        <a:p>
          <a:pPr>
            <a:lnSpc>
              <a:spcPct val="100000"/>
            </a:lnSpc>
          </a:pPr>
          <a:r>
            <a:rPr lang="en-CA" b="1" baseline="0" dirty="0"/>
            <a:t>Session Three</a:t>
          </a:r>
          <a:endParaRPr lang="en-US" dirty="0"/>
        </a:p>
      </dgm:t>
    </dgm:pt>
    <dgm:pt modelId="{520DA203-DA91-4A30-8B97-AC6B5071B266}" type="parTrans" cxnId="{437BE682-BF97-42EA-8AFD-1A1B6271600B}">
      <dgm:prSet/>
      <dgm:spPr/>
      <dgm:t>
        <a:bodyPr/>
        <a:lstStyle/>
        <a:p>
          <a:endParaRPr lang="en-US"/>
        </a:p>
      </dgm:t>
    </dgm:pt>
    <dgm:pt modelId="{0C3EED13-731E-46A9-A1B9-CC0B54DE326F}" type="sibTrans" cxnId="{437BE682-BF97-42EA-8AFD-1A1B6271600B}">
      <dgm:prSet/>
      <dgm:spPr/>
      <dgm:t>
        <a:bodyPr/>
        <a:lstStyle/>
        <a:p>
          <a:pPr>
            <a:lnSpc>
              <a:spcPct val="100000"/>
            </a:lnSpc>
          </a:pPr>
          <a:endParaRPr lang="en-US"/>
        </a:p>
      </dgm:t>
    </dgm:pt>
    <dgm:pt modelId="{A57458DB-557C-4DC7-9AFB-0DED3E342C08}" type="pres">
      <dgm:prSet presAssocID="{E05AA040-BE5E-453B-9ED1-0E6327053D2C}" presName="root" presStyleCnt="0">
        <dgm:presLayoutVars>
          <dgm:dir/>
          <dgm:resizeHandles val="exact"/>
        </dgm:presLayoutVars>
      </dgm:prSet>
      <dgm:spPr/>
    </dgm:pt>
    <dgm:pt modelId="{303FEF8E-3EA4-4B0A-A99F-DE8FD2D0441D}" type="pres">
      <dgm:prSet presAssocID="{E05AA040-BE5E-453B-9ED1-0E6327053D2C}" presName="container" presStyleCnt="0">
        <dgm:presLayoutVars>
          <dgm:dir/>
          <dgm:resizeHandles val="exact"/>
        </dgm:presLayoutVars>
      </dgm:prSet>
      <dgm:spPr/>
    </dgm:pt>
    <dgm:pt modelId="{717E3B23-18F1-449D-AB29-84DA13324379}" type="pres">
      <dgm:prSet presAssocID="{5F7BCBD0-FC38-4A3D-8E15-CDAF7E3CFC47}" presName="compNode" presStyleCnt="0"/>
      <dgm:spPr/>
    </dgm:pt>
    <dgm:pt modelId="{9C3FE053-B27C-4BE8-A640-AD33B1211FC3}" type="pres">
      <dgm:prSet presAssocID="{5F7BCBD0-FC38-4A3D-8E15-CDAF7E3CFC47}" presName="iconBgRect" presStyleLbl="bgShp" presStyleIdx="0" presStyleCnt="3"/>
      <dgm:spPr/>
    </dgm:pt>
    <dgm:pt modelId="{534A3AB3-B9C3-4F24-A7B1-E47AAE1EFA4E}" type="pres">
      <dgm:prSet presAssocID="{5F7BCBD0-FC38-4A3D-8E15-CDAF7E3CFC47}" presName="iconRect" presStyleLbl="node1" presStyleIdx="0" presStyleCnt="3" custLinFactX="-400000" custLinFactNeighborX="-415713" custLinFactNeighborY="-67041"/>
      <dgm:spPr>
        <a:prstGeom prst="ellipse">
          <a:avLst/>
        </a:prstGeom>
        <a:ln>
          <a:noFill/>
        </a:ln>
      </dgm:spPr>
    </dgm:pt>
    <dgm:pt modelId="{9EDFF5FE-1448-444D-84D9-2228DFF8ABBB}" type="pres">
      <dgm:prSet presAssocID="{5F7BCBD0-FC38-4A3D-8E15-CDAF7E3CFC47}" presName="spaceRect" presStyleCnt="0"/>
      <dgm:spPr/>
    </dgm:pt>
    <dgm:pt modelId="{57DCF183-CA80-4057-A832-9554F8D8F2F2}" type="pres">
      <dgm:prSet presAssocID="{5F7BCBD0-FC38-4A3D-8E15-CDAF7E3CFC47}" presName="textRect" presStyleLbl="revTx" presStyleIdx="0" presStyleCnt="3">
        <dgm:presLayoutVars>
          <dgm:chMax val="1"/>
          <dgm:chPref val="1"/>
        </dgm:presLayoutVars>
      </dgm:prSet>
      <dgm:spPr/>
    </dgm:pt>
    <dgm:pt modelId="{13FC40CE-0F4E-4FC4-BC15-E398ED79D54E}" type="pres">
      <dgm:prSet presAssocID="{DDDD78B7-5831-42F6-B64A-18D7913594E9}" presName="sibTrans" presStyleLbl="sibTrans2D1" presStyleIdx="0" presStyleCnt="0"/>
      <dgm:spPr/>
    </dgm:pt>
    <dgm:pt modelId="{E49975EA-8995-49D2-9A2A-25872032FD22}" type="pres">
      <dgm:prSet presAssocID="{F774B50B-FF8E-4A1D-9B24-36A66E83A2E3}" presName="compNode" presStyleCnt="0"/>
      <dgm:spPr/>
    </dgm:pt>
    <dgm:pt modelId="{7DDE76FC-258E-4607-8112-F3133533AA89}" type="pres">
      <dgm:prSet presAssocID="{F774B50B-FF8E-4A1D-9B24-36A66E83A2E3}" presName="iconBgRect" presStyleLbl="bgShp" presStyleIdx="1" presStyleCnt="3"/>
      <dgm:spPr/>
    </dgm:pt>
    <dgm:pt modelId="{FBAE2039-9A27-4264-A91C-F77507D50169}" type="pres">
      <dgm:prSet presAssocID="{F774B50B-FF8E-4A1D-9B24-36A66E83A2E3}" presName="iconRect" presStyleLbl="node1" presStyleIdx="1" presStyleCnt="3" custLinFactX="-656774" custLinFactNeighborX="-700000" custLinFactNeighborY="-849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7C769414-1CA4-4DD7-8EE8-C4942FFCCCDE}" type="pres">
      <dgm:prSet presAssocID="{F774B50B-FF8E-4A1D-9B24-36A66E83A2E3}" presName="spaceRect" presStyleCnt="0"/>
      <dgm:spPr/>
    </dgm:pt>
    <dgm:pt modelId="{78D169B1-FAB5-4D03-8D09-B3C788EABA7A}" type="pres">
      <dgm:prSet presAssocID="{F774B50B-FF8E-4A1D-9B24-36A66E83A2E3}" presName="textRect" presStyleLbl="revTx" presStyleIdx="1" presStyleCnt="3">
        <dgm:presLayoutVars>
          <dgm:chMax val="1"/>
          <dgm:chPref val="1"/>
        </dgm:presLayoutVars>
      </dgm:prSet>
      <dgm:spPr/>
    </dgm:pt>
    <dgm:pt modelId="{8F3598B0-2F9D-4382-9571-8039546577B0}" type="pres">
      <dgm:prSet presAssocID="{8C8FEA5C-A2E1-47D9-BF4C-04DBEBBD7BC8}" presName="sibTrans" presStyleLbl="sibTrans2D1" presStyleIdx="0" presStyleCnt="0"/>
      <dgm:spPr/>
    </dgm:pt>
    <dgm:pt modelId="{97F1E9FF-C573-470F-9C42-DC200931986A}" type="pres">
      <dgm:prSet presAssocID="{7D1E9EFA-A5A6-4D71-9AA1-5D2C9C7A6483}" presName="compNode" presStyleCnt="0"/>
      <dgm:spPr/>
    </dgm:pt>
    <dgm:pt modelId="{A5C2669B-E145-4549-BC8D-ACF320E87D64}" type="pres">
      <dgm:prSet presAssocID="{7D1E9EFA-A5A6-4D71-9AA1-5D2C9C7A6483}" presName="iconBgRect" presStyleLbl="bgShp" presStyleIdx="2" presStyleCnt="3"/>
      <dgm:spPr/>
    </dgm:pt>
    <dgm:pt modelId="{9D56C8B8-8F08-46B3-B48C-F164B8E23679}" type="pres">
      <dgm:prSet presAssocID="{7D1E9EFA-A5A6-4D71-9AA1-5D2C9C7A6483}" presName="iconRect" presStyleLbl="node1" presStyleIdx="2" presStyleCnt="3" custLinFactX="-944527" custLinFactNeighborX="-1000000" custLinFactNeighborY="6102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DC848C2-8979-43C0-9A46-5FF740B82829}" type="pres">
      <dgm:prSet presAssocID="{7D1E9EFA-A5A6-4D71-9AA1-5D2C9C7A6483}" presName="spaceRect" presStyleCnt="0"/>
      <dgm:spPr/>
    </dgm:pt>
    <dgm:pt modelId="{697E99FD-4352-45CE-81A9-173781957CB0}" type="pres">
      <dgm:prSet presAssocID="{7D1E9EFA-A5A6-4D71-9AA1-5D2C9C7A6483}" presName="textRect" presStyleLbl="revTx" presStyleIdx="2" presStyleCnt="3">
        <dgm:presLayoutVars>
          <dgm:chMax val="1"/>
          <dgm:chPref val="1"/>
        </dgm:presLayoutVars>
      </dgm:prSet>
      <dgm:spPr/>
    </dgm:pt>
  </dgm:ptLst>
  <dgm:cxnLst>
    <dgm:cxn modelId="{A72C2436-B619-4713-B06F-1C043E86D9F7}" type="presOf" srcId="{F774B50B-FF8E-4A1D-9B24-36A66E83A2E3}" destId="{78D169B1-FAB5-4D03-8D09-B3C788EABA7A}" srcOrd="0" destOrd="0" presId="urn:microsoft.com/office/officeart/2018/2/layout/IconCircleList"/>
    <dgm:cxn modelId="{3215464F-10B3-449E-AD3D-C689EFE5E552}" type="presOf" srcId="{E05AA040-BE5E-453B-9ED1-0E6327053D2C}" destId="{A57458DB-557C-4DC7-9AFB-0DED3E342C08}" srcOrd="0" destOrd="0" presId="urn:microsoft.com/office/officeart/2018/2/layout/IconCircleList"/>
    <dgm:cxn modelId="{E456AA4F-EA03-4948-87D1-B52B199383AE}" type="presOf" srcId="{8C8FEA5C-A2E1-47D9-BF4C-04DBEBBD7BC8}" destId="{8F3598B0-2F9D-4382-9571-8039546577B0}" srcOrd="0" destOrd="0" presId="urn:microsoft.com/office/officeart/2018/2/layout/IconCircleList"/>
    <dgm:cxn modelId="{5189445B-0C59-42B5-9639-D8354B5CA661}" type="presOf" srcId="{DDDD78B7-5831-42F6-B64A-18D7913594E9}" destId="{13FC40CE-0F4E-4FC4-BC15-E398ED79D54E}" srcOrd="0" destOrd="0" presId="urn:microsoft.com/office/officeart/2018/2/layout/IconCircleList"/>
    <dgm:cxn modelId="{A4AF5E80-0715-42E9-AAB7-8E304F9F1051}" type="presOf" srcId="{5F7BCBD0-FC38-4A3D-8E15-CDAF7E3CFC47}" destId="{57DCF183-CA80-4057-A832-9554F8D8F2F2}" srcOrd="0" destOrd="0" presId="urn:microsoft.com/office/officeart/2018/2/layout/IconCircleList"/>
    <dgm:cxn modelId="{437BE682-BF97-42EA-8AFD-1A1B6271600B}" srcId="{E05AA040-BE5E-453B-9ED1-0E6327053D2C}" destId="{7D1E9EFA-A5A6-4D71-9AA1-5D2C9C7A6483}" srcOrd="2" destOrd="0" parTransId="{520DA203-DA91-4A30-8B97-AC6B5071B266}" sibTransId="{0C3EED13-731E-46A9-A1B9-CC0B54DE326F}"/>
    <dgm:cxn modelId="{E037A6CF-2B1D-4296-A4B7-2DE44A64616A}" srcId="{E05AA040-BE5E-453B-9ED1-0E6327053D2C}" destId="{F774B50B-FF8E-4A1D-9B24-36A66E83A2E3}" srcOrd="1" destOrd="0" parTransId="{3BB00A6B-A563-4A4E-8863-9852F3D79E40}" sibTransId="{8C8FEA5C-A2E1-47D9-BF4C-04DBEBBD7BC8}"/>
    <dgm:cxn modelId="{4E9C95F2-6BF9-4223-8564-D1D375AEEA70}" srcId="{E05AA040-BE5E-453B-9ED1-0E6327053D2C}" destId="{5F7BCBD0-FC38-4A3D-8E15-CDAF7E3CFC47}" srcOrd="0" destOrd="0" parTransId="{9B4655CC-1E29-43A0-B349-6E7F6C6C4548}" sibTransId="{DDDD78B7-5831-42F6-B64A-18D7913594E9}"/>
    <dgm:cxn modelId="{801573FC-670B-4973-AC73-293AB0BC2E68}" type="presOf" srcId="{7D1E9EFA-A5A6-4D71-9AA1-5D2C9C7A6483}" destId="{697E99FD-4352-45CE-81A9-173781957CB0}" srcOrd="0" destOrd="0" presId="urn:microsoft.com/office/officeart/2018/2/layout/IconCircleList"/>
    <dgm:cxn modelId="{794DF5BB-FC35-4D87-9D63-F91CB908E8A4}" type="presParOf" srcId="{A57458DB-557C-4DC7-9AFB-0DED3E342C08}" destId="{303FEF8E-3EA4-4B0A-A99F-DE8FD2D0441D}" srcOrd="0" destOrd="0" presId="urn:microsoft.com/office/officeart/2018/2/layout/IconCircleList"/>
    <dgm:cxn modelId="{49C308B2-AD48-4A0C-992E-7835B7AFB30B}" type="presParOf" srcId="{303FEF8E-3EA4-4B0A-A99F-DE8FD2D0441D}" destId="{717E3B23-18F1-449D-AB29-84DA13324379}" srcOrd="0" destOrd="0" presId="urn:microsoft.com/office/officeart/2018/2/layout/IconCircleList"/>
    <dgm:cxn modelId="{44B9A315-36AB-4DB2-9C28-B4713F98262E}" type="presParOf" srcId="{717E3B23-18F1-449D-AB29-84DA13324379}" destId="{9C3FE053-B27C-4BE8-A640-AD33B1211FC3}" srcOrd="0" destOrd="0" presId="urn:microsoft.com/office/officeart/2018/2/layout/IconCircleList"/>
    <dgm:cxn modelId="{F0D8A0FD-2757-4F59-92AB-4FCB469DB915}" type="presParOf" srcId="{717E3B23-18F1-449D-AB29-84DA13324379}" destId="{534A3AB3-B9C3-4F24-A7B1-E47AAE1EFA4E}" srcOrd="1" destOrd="0" presId="urn:microsoft.com/office/officeart/2018/2/layout/IconCircleList"/>
    <dgm:cxn modelId="{237E39D5-1157-47FF-9093-2C962CF51EC8}" type="presParOf" srcId="{717E3B23-18F1-449D-AB29-84DA13324379}" destId="{9EDFF5FE-1448-444D-84D9-2228DFF8ABBB}" srcOrd="2" destOrd="0" presId="urn:microsoft.com/office/officeart/2018/2/layout/IconCircleList"/>
    <dgm:cxn modelId="{43830663-C5D2-4EF6-8D5C-9C1D8EDD6C47}" type="presParOf" srcId="{717E3B23-18F1-449D-AB29-84DA13324379}" destId="{57DCF183-CA80-4057-A832-9554F8D8F2F2}" srcOrd="3" destOrd="0" presId="urn:microsoft.com/office/officeart/2018/2/layout/IconCircleList"/>
    <dgm:cxn modelId="{FEFCDE25-A742-4210-98B6-332214610836}" type="presParOf" srcId="{303FEF8E-3EA4-4B0A-A99F-DE8FD2D0441D}" destId="{13FC40CE-0F4E-4FC4-BC15-E398ED79D54E}" srcOrd="1" destOrd="0" presId="urn:microsoft.com/office/officeart/2018/2/layout/IconCircleList"/>
    <dgm:cxn modelId="{250B7D30-713D-40A6-A6F6-FCD8CC65FE20}" type="presParOf" srcId="{303FEF8E-3EA4-4B0A-A99F-DE8FD2D0441D}" destId="{E49975EA-8995-49D2-9A2A-25872032FD22}" srcOrd="2" destOrd="0" presId="urn:microsoft.com/office/officeart/2018/2/layout/IconCircleList"/>
    <dgm:cxn modelId="{24375106-2034-4DC5-9949-F14BB557443B}" type="presParOf" srcId="{E49975EA-8995-49D2-9A2A-25872032FD22}" destId="{7DDE76FC-258E-4607-8112-F3133533AA89}" srcOrd="0" destOrd="0" presId="urn:microsoft.com/office/officeart/2018/2/layout/IconCircleList"/>
    <dgm:cxn modelId="{90D2E40D-6504-4440-8F01-87D463C247CA}" type="presParOf" srcId="{E49975EA-8995-49D2-9A2A-25872032FD22}" destId="{FBAE2039-9A27-4264-A91C-F77507D50169}" srcOrd="1" destOrd="0" presId="urn:microsoft.com/office/officeart/2018/2/layout/IconCircleList"/>
    <dgm:cxn modelId="{35C728E6-4DAC-4467-BED5-CC3E59DBAA83}" type="presParOf" srcId="{E49975EA-8995-49D2-9A2A-25872032FD22}" destId="{7C769414-1CA4-4DD7-8EE8-C4942FFCCCDE}" srcOrd="2" destOrd="0" presId="urn:microsoft.com/office/officeart/2018/2/layout/IconCircleList"/>
    <dgm:cxn modelId="{CEFB3007-6D1B-4F2A-8157-5F9124A77C5A}" type="presParOf" srcId="{E49975EA-8995-49D2-9A2A-25872032FD22}" destId="{78D169B1-FAB5-4D03-8D09-B3C788EABA7A}" srcOrd="3" destOrd="0" presId="urn:microsoft.com/office/officeart/2018/2/layout/IconCircleList"/>
    <dgm:cxn modelId="{75C83CB6-DD7F-4F06-B0A5-AD6F6EFEE701}" type="presParOf" srcId="{303FEF8E-3EA4-4B0A-A99F-DE8FD2D0441D}" destId="{8F3598B0-2F9D-4382-9571-8039546577B0}" srcOrd="3" destOrd="0" presId="urn:microsoft.com/office/officeart/2018/2/layout/IconCircleList"/>
    <dgm:cxn modelId="{90CA8A65-3933-44A3-8D58-0890E1A079FE}" type="presParOf" srcId="{303FEF8E-3EA4-4B0A-A99F-DE8FD2D0441D}" destId="{97F1E9FF-C573-470F-9C42-DC200931986A}" srcOrd="4" destOrd="0" presId="urn:microsoft.com/office/officeart/2018/2/layout/IconCircleList"/>
    <dgm:cxn modelId="{11C9F2FF-D314-49AE-888D-606E1B4812E2}" type="presParOf" srcId="{97F1E9FF-C573-470F-9C42-DC200931986A}" destId="{A5C2669B-E145-4549-BC8D-ACF320E87D64}" srcOrd="0" destOrd="0" presId="urn:microsoft.com/office/officeart/2018/2/layout/IconCircleList"/>
    <dgm:cxn modelId="{D8FD7570-EDFF-4F06-85F3-668A80C5280A}" type="presParOf" srcId="{97F1E9FF-C573-470F-9C42-DC200931986A}" destId="{9D56C8B8-8F08-46B3-B48C-F164B8E23679}" srcOrd="1" destOrd="0" presId="urn:microsoft.com/office/officeart/2018/2/layout/IconCircleList"/>
    <dgm:cxn modelId="{5D6F2AEC-B7AC-4C65-B92D-E4404B137FA7}" type="presParOf" srcId="{97F1E9FF-C573-470F-9C42-DC200931986A}" destId="{FDC848C2-8979-43C0-9A46-5FF740B82829}" srcOrd="2" destOrd="0" presId="urn:microsoft.com/office/officeart/2018/2/layout/IconCircleList"/>
    <dgm:cxn modelId="{150DE074-D4BF-45E5-8125-4B201790D5E6}" type="presParOf" srcId="{97F1E9FF-C573-470F-9C42-DC200931986A}" destId="{697E99FD-4352-45CE-81A9-173781957CB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E053-B27C-4BE8-A640-AD33B1211FC3}">
      <dsp:nvSpPr>
        <dsp:cNvPr id="0" name=""/>
        <dsp:cNvSpPr/>
      </dsp:nvSpPr>
      <dsp:spPr>
        <a:xfrm>
          <a:off x="2187340"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A3AB3-B9C3-4F24-A7B1-E47AAE1EFA4E}">
      <dsp:nvSpPr>
        <dsp:cNvPr id="0" name=""/>
        <dsp:cNvSpPr/>
      </dsp:nvSpPr>
      <dsp:spPr>
        <a:xfrm>
          <a:off x="0" y="461310"/>
          <a:ext cx="467674" cy="467674"/>
        </a:xfrm>
        <a:prstGeom prst="ellipse">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CF183-CA80-4057-A832-9554F8D8F2F2}">
      <dsp:nvSpPr>
        <dsp:cNvPr id="0" name=""/>
        <dsp:cNvSpPr/>
      </dsp:nvSpPr>
      <dsp:spPr>
        <a:xfrm>
          <a:off x="3166462"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One</a:t>
          </a:r>
          <a:endParaRPr lang="en-US" sz="2300" kern="1200" dirty="0"/>
        </a:p>
      </dsp:txBody>
      <dsp:txXfrm>
        <a:off x="3166462" y="605513"/>
        <a:ext cx="1900649" cy="806336"/>
      </dsp:txXfrm>
    </dsp:sp>
    <dsp:sp modelId="{7DDE76FC-258E-4607-8112-F3133533AA89}">
      <dsp:nvSpPr>
        <dsp:cNvPr id="0" name=""/>
        <dsp:cNvSpPr/>
      </dsp:nvSpPr>
      <dsp:spPr>
        <a:xfrm>
          <a:off x="5398285"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E2039-9A27-4264-A91C-F77507D50169}">
      <dsp:nvSpPr>
        <dsp:cNvPr id="0" name=""/>
        <dsp:cNvSpPr/>
      </dsp:nvSpPr>
      <dsp:spPr>
        <a:xfrm>
          <a:off x="0" y="377638"/>
          <a:ext cx="467674" cy="4676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D169B1-FAB5-4D03-8D09-B3C788EABA7A}">
      <dsp:nvSpPr>
        <dsp:cNvPr id="0" name=""/>
        <dsp:cNvSpPr/>
      </dsp:nvSpPr>
      <dsp:spPr>
        <a:xfrm>
          <a:off x="6377408"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Two</a:t>
          </a:r>
          <a:endParaRPr lang="en-US" sz="2300" kern="1200" dirty="0"/>
        </a:p>
      </dsp:txBody>
      <dsp:txXfrm>
        <a:off x="6377408" y="605513"/>
        <a:ext cx="1900649" cy="806336"/>
      </dsp:txXfrm>
    </dsp:sp>
    <dsp:sp modelId="{A5C2669B-E145-4549-BC8D-ACF320E87D64}">
      <dsp:nvSpPr>
        <dsp:cNvPr id="0" name=""/>
        <dsp:cNvSpPr/>
      </dsp:nvSpPr>
      <dsp:spPr>
        <a:xfrm>
          <a:off x="8609230"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6C8B8-8F08-46B3-B48C-F164B8E23679}">
      <dsp:nvSpPr>
        <dsp:cNvPr id="0" name=""/>
        <dsp:cNvSpPr/>
      </dsp:nvSpPr>
      <dsp:spPr>
        <a:xfrm>
          <a:off x="0" y="1060237"/>
          <a:ext cx="467674" cy="4676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7E99FD-4352-45CE-81A9-173781957CB0}">
      <dsp:nvSpPr>
        <dsp:cNvPr id="0" name=""/>
        <dsp:cNvSpPr/>
      </dsp:nvSpPr>
      <dsp:spPr>
        <a:xfrm>
          <a:off x="9588353"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Three</a:t>
          </a:r>
          <a:endParaRPr lang="en-US" sz="2300" kern="1200" dirty="0"/>
        </a:p>
      </dsp:txBody>
      <dsp:txXfrm>
        <a:off x="9588353" y="605513"/>
        <a:ext cx="1900649" cy="8063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ECE89-4075-4517-84F9-51F6A20C76C8}"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9389F-6C28-4A56-AE19-596E69B24521}" type="slidenum">
              <a:rPr lang="en-US" smtClean="0"/>
              <a:t>‹#›</a:t>
            </a:fld>
            <a:endParaRPr lang="en-US"/>
          </a:p>
        </p:txBody>
      </p:sp>
    </p:spTree>
    <p:extLst>
      <p:ext uri="{BB962C8B-B14F-4D97-AF65-F5344CB8AC3E}">
        <p14:creationId xmlns:p14="http://schemas.microsoft.com/office/powerpoint/2010/main" val="107619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kubernetes.io/docs/concepts/policy/resource-quota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XEdwGvS2Aw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XEdwGvS2Aw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 8:04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8750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48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42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r>
              <a:rPr lang="en-CA" sz="1200" b="0" i="0" kern="1200" dirty="0">
                <a:solidFill>
                  <a:schemeClr val="tx1"/>
                </a:solidFill>
                <a:effectLst/>
                <a:latin typeface="+mn-lt"/>
                <a:ea typeface="+mn-ea"/>
                <a:cs typeface="+mn-cs"/>
              </a:rPr>
              <a:t>Namespaces are a way to divide cluster resources between multiple users (via </a:t>
            </a:r>
            <a:r>
              <a:rPr lang="en-CA" sz="1200" b="0" i="0" u="none" strike="noStrike" kern="1200" dirty="0">
                <a:solidFill>
                  <a:schemeClr val="tx1"/>
                </a:solidFill>
                <a:effectLst/>
                <a:latin typeface="+mn-lt"/>
                <a:ea typeface="+mn-ea"/>
                <a:cs typeface="+mn-cs"/>
                <a:hlinkClick r:id="rId3"/>
              </a:rPr>
              <a:t>resource quota</a:t>
            </a:r>
            <a:r>
              <a:rPr lang="en-CA"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62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4E68154-8A8D-0F4F-BC31-3643A8A885E5}"/>
              </a:ext>
            </a:extLst>
          </p:cNvPr>
          <p:cNvSpPr>
            <a:spLocks noGrp="1"/>
          </p:cNvSpPr>
          <p:nvPr>
            <p:ph type="body" idx="1"/>
          </p:nvPr>
        </p:nvSpPr>
        <p:spPr/>
        <p:txBody>
          <a:bodyPr/>
          <a:lstStyle/>
          <a:p>
            <a:r>
              <a:rPr lang="en-CA" sz="1200" b="0" i="0" kern="1200" dirty="0">
                <a:solidFill>
                  <a:schemeClr val="tx1"/>
                </a:solidFill>
                <a:effectLst/>
                <a:latin typeface="+mn-lt"/>
                <a:ea typeface="+mn-ea"/>
                <a:cs typeface="+mn-cs"/>
              </a:rPr>
              <a:t>Calico network policy provides a richer set of policy capabilities than Kubernetes including: policy ordering/priority, deny rules, and more flexible match rules. While Kubernetes network policy applies only to pods, Calico network policy can be applied to multiple types of endpoints including pods, VMs, and host interfaces. Finally, when used with Istio service mesh, Calico network policy supports securing applications layers 5-7 match criteria, and cryptographic identity.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You can use Calico network policy in addition to Kubernetes network policy, or exclusively. For example, you could allow developers to define Kubernetes network policy for their microservices. For broader and higher-level access controls that developers cannot override, you could allow only security or Ops teams to define Calico network policies.</a:t>
            </a:r>
          </a:p>
          <a:p>
            <a:endParaRPr lang="en-US" dirty="0"/>
          </a:p>
        </p:txBody>
      </p:sp>
    </p:spTree>
    <p:extLst>
      <p:ext uri="{BB962C8B-B14F-4D97-AF65-F5344CB8AC3E}">
        <p14:creationId xmlns:p14="http://schemas.microsoft.com/office/powerpoint/2010/main" val="439804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E1633-6A7D-46D5-AD36-DCA2AAC0C7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77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Roboto" panose="02000000000000000000" pitchFamily="2" charset="0"/>
              </a:rPr>
              <a:t>How to monitor Kubernetes workloads with Azure Monitor for Containers</a:t>
            </a:r>
            <a:endParaRPr lang="en-CA" dirty="0">
              <a:hlinkClick r:id="rId3"/>
            </a:endParaRPr>
          </a:p>
          <a:p>
            <a:r>
              <a:rPr lang="en-CA" dirty="0">
                <a:hlinkClick r:id="rId3"/>
              </a:rPr>
              <a:t>https://www.youtube.com/watch?v=XEdwGvS2AwA</a:t>
            </a:r>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16</a:t>
            </a:fld>
            <a:endParaRPr lang="en-US"/>
          </a:p>
        </p:txBody>
      </p:sp>
    </p:spTree>
    <p:extLst>
      <p:ext uri="{BB962C8B-B14F-4D97-AF65-F5344CB8AC3E}">
        <p14:creationId xmlns:p14="http://schemas.microsoft.com/office/powerpoint/2010/main" val="79279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260698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Best practice -&gt; </a:t>
            </a:r>
            <a:r>
              <a:rPr lang="en-US" b="1" dirty="0" err="1"/>
              <a:t>stdout</a:t>
            </a:r>
            <a:r>
              <a:rPr lang="en-US" b="1" dirty="0"/>
              <a:t>/stderr</a:t>
            </a:r>
          </a:p>
          <a:p>
            <a:pPr marL="171450" indent="-171450">
              <a:buFontTx/>
              <a:buChar char="-"/>
            </a:pPr>
            <a:endParaRPr lang="en-US" b="1" dirty="0"/>
          </a:p>
          <a:p>
            <a:pPr marL="171450" indent="-171450">
              <a:buFontTx/>
              <a:buChar char="-"/>
            </a:pPr>
            <a:r>
              <a:rPr lang="en-US" b="1" dirty="0"/>
              <a:t>Node metrics as well as pod metrics</a:t>
            </a:r>
          </a:p>
          <a:p>
            <a:pPr marL="171450" indent="-171450">
              <a:buFontTx/>
              <a:buChar char="-"/>
            </a:pPr>
            <a:endParaRPr lang="en-US" b="1" dirty="0"/>
          </a:p>
          <a:p>
            <a:pPr marL="171450" indent="-171450">
              <a:buFontTx/>
              <a:buChar char="-"/>
            </a:pPr>
            <a:r>
              <a:rPr lang="en-US" b="1" dirty="0"/>
              <a:t>Node: </a:t>
            </a:r>
            <a:r>
              <a:rPr lang="en-US" b="1" dirty="0" err="1"/>
              <a:t>cpu</a:t>
            </a:r>
            <a:r>
              <a:rPr lang="en-US" b="1" dirty="0"/>
              <a:t>, mem, disk, network</a:t>
            </a:r>
          </a:p>
          <a:p>
            <a:pPr marL="171450" indent="-171450">
              <a:buFontTx/>
              <a:buChar char="-"/>
            </a:pPr>
            <a:endParaRPr lang="en-US" b="1" dirty="0"/>
          </a:p>
          <a:p>
            <a:pPr marL="171450" indent="-171450">
              <a:buFontTx/>
              <a:buChar char="-"/>
            </a:pPr>
            <a:r>
              <a:rPr lang="en-US" b="1" dirty="0"/>
              <a:t>Pod: mem, failures, average </a:t>
            </a:r>
            <a:r>
              <a:rPr lang="en-US" b="1" dirty="0" err="1"/>
              <a:t>cpu</a:t>
            </a:r>
            <a:r>
              <a:rPr lang="en-US" b="1" dirty="0"/>
              <a:t> usage’</a:t>
            </a:r>
          </a:p>
          <a:p>
            <a:pPr marL="171450" indent="-171450">
              <a:buFontTx/>
              <a:buChar char="-"/>
            </a:pPr>
            <a:endParaRPr lang="en-US" b="1" dirty="0"/>
          </a:p>
          <a:p>
            <a:pPr marL="171450" indent="-171450">
              <a:buFontTx/>
              <a:buChar char="-"/>
            </a:pPr>
            <a:r>
              <a:rPr lang="en-US" b="1" dirty="0"/>
              <a:t>Filesystem usage, </a:t>
            </a:r>
            <a:r>
              <a:rPr lang="en-US" b="1" dirty="0" err="1"/>
              <a:t>ntwk</a:t>
            </a:r>
            <a:r>
              <a:rPr lang="en-US" b="1" dirty="0"/>
              <a:t> errors</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10/7/20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0800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21</a:t>
            </a:fld>
            <a:endParaRPr lang="en-US"/>
          </a:p>
        </p:txBody>
      </p:sp>
    </p:spTree>
    <p:extLst>
      <p:ext uri="{BB962C8B-B14F-4D97-AF65-F5344CB8AC3E}">
        <p14:creationId xmlns:p14="http://schemas.microsoft.com/office/powerpoint/2010/main" val="1580293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Kuscto</a:t>
            </a:r>
            <a:r>
              <a:rPr lang="en-US" dirty="0"/>
              <a:t> query language</a:t>
            </a:r>
          </a:p>
          <a:p>
            <a:endParaRPr lang="en-US" dirty="0"/>
          </a:p>
          <a:p>
            <a:r>
              <a:rPr lang="en-US" dirty="0"/>
              <a:t>Node logs – </a:t>
            </a:r>
            <a:r>
              <a:rPr lang="en-US"/>
              <a:t>events on the node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10/7/20 8:03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092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2</a:t>
            </a:fld>
            <a:endParaRPr lang="en-US"/>
          </a:p>
        </p:txBody>
      </p:sp>
    </p:spTree>
    <p:extLst>
      <p:ext uri="{BB962C8B-B14F-4D97-AF65-F5344CB8AC3E}">
        <p14:creationId xmlns:p14="http://schemas.microsoft.com/office/powerpoint/2010/main" val="131794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b="0" i="0" kern="1200" dirty="0">
              <a:solidFill>
                <a:schemeClr val="tx1"/>
              </a:solidFill>
              <a:effectLst/>
              <a:latin typeface="Segoe UI Light" pitchFamily="34" charset="0"/>
              <a:ea typeface="+mn-ea"/>
              <a:cs typeface="+mn-cs"/>
            </a:endParaRPr>
          </a:p>
          <a:p>
            <a:endParaRPr lang="en-CA" sz="882" b="0" i="0" kern="1200" dirty="0">
              <a:solidFill>
                <a:schemeClr val="tx1"/>
              </a:solidFill>
              <a:effectLst/>
              <a:latin typeface="Segoe UI Light" pitchFamily="34" charset="0"/>
              <a:ea typeface="+mn-ea"/>
              <a:cs typeface="+mn-cs"/>
            </a:endParaRPr>
          </a:p>
          <a:p>
            <a:r>
              <a:rPr lang="en-CA" sz="882" b="0" i="0" kern="1200" dirty="0">
                <a:solidFill>
                  <a:schemeClr val="tx1"/>
                </a:solidFill>
                <a:effectLst/>
                <a:latin typeface="Segoe UI Light" pitchFamily="34" charset="0"/>
                <a:ea typeface="+mn-ea"/>
                <a:cs typeface="+mn-cs"/>
              </a:rPr>
              <a:t>Azure Monitor does not gather logs (</a:t>
            </a:r>
            <a:r>
              <a:rPr lang="en-CA" sz="882" b="0" i="0" kern="1200" dirty="0" err="1">
                <a:solidFill>
                  <a:schemeClr val="tx1"/>
                </a:solidFill>
                <a:effectLst/>
                <a:latin typeface="Segoe UI Light" pitchFamily="34" charset="0"/>
                <a:ea typeface="+mn-ea"/>
                <a:cs typeface="+mn-cs"/>
              </a:rPr>
              <a:t>stdout</a:t>
            </a:r>
            <a:r>
              <a:rPr lang="en-CA" sz="882" b="0" i="0" kern="1200" dirty="0">
                <a:solidFill>
                  <a:schemeClr val="tx1"/>
                </a:solidFill>
                <a:effectLst/>
                <a:latin typeface="Segoe UI Light" pitchFamily="34" charset="0"/>
                <a:ea typeface="+mn-ea"/>
                <a:cs typeface="+mn-cs"/>
              </a:rPr>
              <a:t>) from Windows containers. You can still attach to the live stream of </a:t>
            </a:r>
            <a:r>
              <a:rPr lang="en-CA" sz="882" b="0" i="0" kern="1200" dirty="0" err="1">
                <a:solidFill>
                  <a:schemeClr val="tx1"/>
                </a:solidFill>
                <a:effectLst/>
                <a:latin typeface="Segoe UI Light" pitchFamily="34" charset="0"/>
                <a:ea typeface="+mn-ea"/>
                <a:cs typeface="+mn-cs"/>
              </a:rPr>
              <a:t>stdout</a:t>
            </a:r>
            <a:r>
              <a:rPr lang="en-CA" sz="882" b="0" i="0" kern="1200" dirty="0">
                <a:solidFill>
                  <a:schemeClr val="tx1"/>
                </a:solidFill>
                <a:effectLst/>
                <a:latin typeface="Segoe UI Light" pitchFamily="34" charset="0"/>
                <a:ea typeface="+mn-ea"/>
                <a:cs typeface="+mn-cs"/>
              </a:rPr>
              <a:t> logs from a Windows container – on the roadmap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10/7/20 8:03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0199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24</a:t>
            </a:fld>
            <a:endParaRPr lang="en-US"/>
          </a:p>
        </p:txBody>
      </p:sp>
    </p:spTree>
    <p:extLst>
      <p:ext uri="{BB962C8B-B14F-4D97-AF65-F5344CB8AC3E}">
        <p14:creationId xmlns:p14="http://schemas.microsoft.com/office/powerpoint/2010/main" val="3620149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Diego from here on</a:t>
            </a:r>
          </a:p>
        </p:txBody>
      </p:sp>
      <p:sp>
        <p:nvSpPr>
          <p:cNvPr id="4" name="Slide Number Placeholder 3"/>
          <p:cNvSpPr>
            <a:spLocks noGrp="1"/>
          </p:cNvSpPr>
          <p:nvPr>
            <p:ph type="sldNum" sz="quarter" idx="5"/>
          </p:nvPr>
        </p:nvSpPr>
        <p:spPr/>
        <p:txBody>
          <a:bodyPr/>
          <a:lstStyle/>
          <a:p>
            <a:fld id="{A339389F-6C28-4A56-AE19-596E69B24521}" type="slidenum">
              <a:rPr lang="en-US" smtClean="0"/>
              <a:t>25</a:t>
            </a:fld>
            <a:endParaRPr lang="en-US"/>
          </a:p>
        </p:txBody>
      </p:sp>
    </p:spTree>
    <p:extLst>
      <p:ext uri="{BB962C8B-B14F-4D97-AF65-F5344CB8AC3E}">
        <p14:creationId xmlns:p14="http://schemas.microsoft.com/office/powerpoint/2010/main" val="338449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65930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20666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E8D73D4-24A2-F845-A092-6A75809C667D}"/>
              </a:ext>
            </a:extLst>
          </p:cNvPr>
          <p:cNvSpPr>
            <a:spLocks noGrp="1"/>
          </p:cNvSpPr>
          <p:nvPr>
            <p:ph type="body" idx="1"/>
          </p:nvPr>
        </p:nvSpPr>
        <p:spPr/>
        <p:txBody>
          <a:bodyPr/>
          <a:lstStyle/>
          <a:p>
            <a:r>
              <a:rPr lang="en-CA" sz="882" b="0" i="0" kern="1200" dirty="0">
                <a:solidFill>
                  <a:schemeClr val="tx1"/>
                </a:solidFill>
                <a:effectLst/>
                <a:latin typeface="Segoe UI Light" pitchFamily="34" charset="0"/>
                <a:ea typeface="+mn-ea"/>
                <a:cs typeface="+mn-cs"/>
              </a:rPr>
              <a:t>Windows Server nodes in AKS must be </a:t>
            </a:r>
            <a:r>
              <a:rPr lang="en-CA" sz="882" b="0" i="1" kern="1200" dirty="0">
                <a:solidFill>
                  <a:schemeClr val="tx1"/>
                </a:solidFill>
                <a:effectLst/>
                <a:latin typeface="Segoe UI Light" pitchFamily="34" charset="0"/>
                <a:ea typeface="+mn-ea"/>
                <a:cs typeface="+mn-cs"/>
              </a:rPr>
              <a:t>upgraded</a:t>
            </a:r>
            <a:r>
              <a:rPr lang="en-CA" sz="882" b="0" i="0" kern="1200" dirty="0">
                <a:solidFill>
                  <a:schemeClr val="tx1"/>
                </a:solidFill>
                <a:effectLst/>
                <a:latin typeface="Segoe UI Light" pitchFamily="34" charset="0"/>
                <a:ea typeface="+mn-ea"/>
                <a:cs typeface="+mn-cs"/>
              </a:rPr>
              <a:t> to get the latest patch fixes and updates. </a:t>
            </a:r>
          </a:p>
          <a:p>
            <a:endParaRPr lang="en-CA" sz="882" b="0" i="0" kern="1200" dirty="0">
              <a:solidFill>
                <a:schemeClr val="tx1"/>
              </a:solidFill>
              <a:effectLst/>
              <a:latin typeface="Segoe UI Light" pitchFamily="34" charset="0"/>
              <a:ea typeface="+mn-ea"/>
              <a:cs typeface="+mn-cs"/>
            </a:endParaRPr>
          </a:p>
          <a:p>
            <a:r>
              <a:rPr lang="en-CA" sz="882" b="0" i="0" kern="1200" dirty="0">
                <a:solidFill>
                  <a:schemeClr val="tx1"/>
                </a:solidFill>
                <a:effectLst/>
                <a:latin typeface="Segoe UI Light" pitchFamily="34" charset="0"/>
                <a:ea typeface="+mn-ea"/>
                <a:cs typeface="+mn-cs"/>
              </a:rPr>
              <a:t>Windows Updates are not enabled on nodes in AKS. AKS releases new node pool images as soon as patches are available, it is the customers responsibility to upgrade node pools to stay current on patches and hotfix. </a:t>
            </a:r>
          </a:p>
          <a:p>
            <a:endParaRPr lang="en-CA" sz="882" b="0" i="0" kern="1200" dirty="0">
              <a:solidFill>
                <a:schemeClr val="tx1"/>
              </a:solidFill>
              <a:effectLst/>
              <a:latin typeface="Segoe UI Light" pitchFamily="34" charset="0"/>
              <a:ea typeface="+mn-ea"/>
              <a:cs typeface="+mn-cs"/>
            </a:endParaRPr>
          </a:p>
          <a:p>
            <a:r>
              <a:rPr lang="en-CA" sz="882" b="0" i="0" kern="1200" dirty="0">
                <a:solidFill>
                  <a:schemeClr val="tx1"/>
                </a:solidFill>
                <a:effectLst/>
                <a:latin typeface="Segoe UI Light" pitchFamily="34" charset="0"/>
                <a:ea typeface="+mn-ea"/>
                <a:cs typeface="+mn-cs"/>
              </a:rPr>
              <a:t>This is also true for the Kubernetes version being used. AKS release notes will indicate when new versions are available. </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Kured</a:t>
            </a:r>
            <a:r>
              <a:rPr lang="en-US" dirty="0"/>
              <a:t> only for Linux </a:t>
            </a:r>
            <a:r>
              <a:rPr lang="en-US" dirty="0" err="1"/>
              <a:t>rn</a:t>
            </a:r>
            <a:r>
              <a:rPr lang="en-US" dirty="0"/>
              <a:t> – windows containers coming, </a:t>
            </a:r>
            <a:r>
              <a:rPr lang="en-US" dirty="0" err="1"/>
              <a:t>theres</a:t>
            </a:r>
            <a:r>
              <a:rPr lang="en-US" dirty="0"/>
              <a:t> a PR on this</a:t>
            </a:r>
          </a:p>
          <a:p>
            <a:endParaRPr lang="en-US" dirty="0"/>
          </a:p>
        </p:txBody>
      </p:sp>
    </p:spTree>
    <p:extLst>
      <p:ext uri="{BB962C8B-B14F-4D97-AF65-F5344CB8AC3E}">
        <p14:creationId xmlns:p14="http://schemas.microsoft.com/office/powerpoint/2010/main" val="193128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1.18.1(preview)      1.18.2(preview)</a:t>
            </a:r>
          </a:p>
          <a:p>
            <a:r>
              <a:rPr lang="en-GB" dirty="0"/>
              <a:t>1.17.3(preview)      1.18.1(preview), 1.18.2(preview)</a:t>
            </a:r>
          </a:p>
          <a:p>
            <a:r>
              <a:rPr lang="en-GB" dirty="0"/>
              <a:t>1.16.7               1.17.3(preview)</a:t>
            </a:r>
          </a:p>
          <a:p>
            <a:r>
              <a:rPr lang="en-GB" dirty="0"/>
              <a:t>1.15.10              1.16.7</a:t>
            </a:r>
          </a:p>
          <a:p>
            <a:r>
              <a:rPr lang="en-GB" dirty="0"/>
              <a:t>1.15.7               1.15.10, 1.16.7</a:t>
            </a:r>
          </a:p>
          <a:p>
            <a:r>
              <a:rPr lang="en-GB" dirty="0"/>
              <a:t>1.14.8               1.15.7, 1.15.10</a:t>
            </a:r>
          </a:p>
          <a:p>
            <a:r>
              <a:rPr lang="en-GB" dirty="0"/>
              <a:t>1.14.7               1.14.8, 1.15.7, 1.15.10\</a:t>
            </a:r>
          </a:p>
          <a:p>
            <a:endParaRPr lang="en-GB" dirty="0"/>
          </a:p>
          <a:p>
            <a:r>
              <a:rPr lang="en-GB"/>
              <a:t>- Goes to the </a:t>
            </a:r>
            <a:r>
              <a:rPr lang="en-GB" dirty="0"/>
              <a:t>bigger regions first but usually gets rolled out pretty quick to other regions</a:t>
            </a:r>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136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339389F-6C28-4A56-AE19-596E69B24521}" type="slidenum">
              <a:rPr lang="en-US" smtClean="0"/>
              <a:t>34</a:t>
            </a:fld>
            <a:endParaRPr lang="en-US"/>
          </a:p>
        </p:txBody>
      </p:sp>
    </p:spTree>
    <p:extLst>
      <p:ext uri="{BB962C8B-B14F-4D97-AF65-F5344CB8AC3E}">
        <p14:creationId xmlns:p14="http://schemas.microsoft.com/office/powerpoint/2010/main" val="3702051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35</a:t>
            </a:fld>
            <a:endParaRPr lang="en-US"/>
          </a:p>
        </p:txBody>
      </p:sp>
    </p:spTree>
    <p:extLst>
      <p:ext uri="{BB962C8B-B14F-4D97-AF65-F5344CB8AC3E}">
        <p14:creationId xmlns:p14="http://schemas.microsoft.com/office/powerpoint/2010/main" val="2285705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339389F-6C28-4A56-AE19-596E69B24521}" type="slidenum">
              <a:rPr lang="en-US" smtClean="0"/>
              <a:t>36</a:t>
            </a:fld>
            <a:endParaRPr lang="en-US"/>
          </a:p>
        </p:txBody>
      </p:sp>
    </p:spTree>
    <p:extLst>
      <p:ext uri="{BB962C8B-B14F-4D97-AF65-F5344CB8AC3E}">
        <p14:creationId xmlns:p14="http://schemas.microsoft.com/office/powerpoint/2010/main" val="302060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Session 1 (Sept. 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Basics of containerization/orchestration </a:t>
            </a:r>
          </a:p>
          <a:p>
            <a:r>
              <a:rPr lang="en-CA" sz="1200" b="0" i="0" kern="1200" dirty="0">
                <a:solidFill>
                  <a:schemeClr val="tx1"/>
                </a:solidFill>
                <a:effectLst/>
                <a:latin typeface="+mn-lt"/>
                <a:ea typeface="+mn-ea"/>
                <a:cs typeface="+mn-cs"/>
              </a:rPr>
              <a:t>Introduction to AKS </a:t>
            </a:r>
          </a:p>
          <a:p>
            <a:r>
              <a:rPr lang="en-CA" sz="1200" b="1" i="0" kern="1200" dirty="0">
                <a:solidFill>
                  <a:schemeClr val="tx1"/>
                </a:solidFill>
                <a:effectLst/>
                <a:latin typeface="+mn-lt"/>
                <a:ea typeface="+mn-ea"/>
                <a:cs typeface="+mn-cs"/>
              </a:rPr>
              <a:t>Demo example cluster </a:t>
            </a:r>
          </a:p>
          <a:p>
            <a:r>
              <a:rPr lang="en-CA" sz="1200" b="1" i="0" kern="1200" dirty="0" err="1">
                <a:solidFill>
                  <a:schemeClr val="tx1"/>
                </a:solidFill>
                <a:effectLst/>
                <a:latin typeface="+mn-lt"/>
                <a:ea typeface="+mn-ea"/>
                <a:cs typeface="+mn-cs"/>
              </a:rPr>
              <a:t>Kubectl</a:t>
            </a:r>
            <a:r>
              <a:rPr lang="en-CA" sz="1200" b="1" i="0" kern="1200" dirty="0">
                <a:solidFill>
                  <a:schemeClr val="tx1"/>
                </a:solidFill>
                <a:effectLst/>
                <a:latin typeface="+mn-lt"/>
                <a:ea typeface="+mn-ea"/>
                <a:cs typeface="+mn-cs"/>
              </a:rPr>
              <a:t> demo </a:t>
            </a:r>
          </a:p>
          <a:p>
            <a:r>
              <a:rPr lang="en-CA" sz="1200" b="0" i="0" kern="1200" dirty="0">
                <a:solidFill>
                  <a:schemeClr val="tx1"/>
                </a:solidFill>
                <a:effectLst/>
                <a:latin typeface="+mn-lt"/>
                <a:ea typeface="+mn-ea"/>
                <a:cs typeface="+mn-cs"/>
              </a:rPr>
              <a:t>Introduction to the Demo Example Scenario (usable across all 3 workshops)</a:t>
            </a:r>
          </a:p>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3</a:t>
            </a:fld>
            <a:endParaRPr lang="en-US"/>
          </a:p>
        </p:txBody>
      </p:sp>
    </p:spTree>
    <p:extLst>
      <p:ext uri="{BB962C8B-B14F-4D97-AF65-F5344CB8AC3E}">
        <p14:creationId xmlns:p14="http://schemas.microsoft.com/office/powerpoint/2010/main" val="83343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4</a:t>
            </a:fld>
            <a:endParaRPr lang="en-US"/>
          </a:p>
        </p:txBody>
      </p:sp>
    </p:spTree>
    <p:extLst>
      <p:ext uri="{BB962C8B-B14F-4D97-AF65-F5344CB8AC3E}">
        <p14:creationId xmlns:p14="http://schemas.microsoft.com/office/powerpoint/2010/main" val="42465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 7:44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88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57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59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Roboto" panose="02000000000000000000" pitchFamily="2" charset="0"/>
              </a:rPr>
              <a:t>How to monitor Kubernetes workloads with Azure Monitor for Containers</a:t>
            </a:r>
            <a:endParaRPr lang="en-CA" dirty="0">
              <a:hlinkClick r:id="rId3"/>
            </a:endParaRPr>
          </a:p>
          <a:p>
            <a:r>
              <a:rPr lang="en-CA" dirty="0">
                <a:hlinkClick r:id="rId3"/>
              </a:rPr>
              <a:t>https://www.youtube.com/watch?v=XEdwGvS2AwA</a:t>
            </a:r>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9</a:t>
            </a:fld>
            <a:endParaRPr lang="en-US"/>
          </a:p>
        </p:txBody>
      </p:sp>
    </p:spTree>
    <p:extLst>
      <p:ext uri="{BB962C8B-B14F-4D97-AF65-F5344CB8AC3E}">
        <p14:creationId xmlns:p14="http://schemas.microsoft.com/office/powerpoint/2010/main" val="822795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3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3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4" Type="http://schemas.openxmlformats.org/officeDocument/2006/relationships/image" Target="../media/image19.emf"/></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4787A2-ABE8-4297-8EFA-E36DA629E1F0}"/>
              </a:ext>
            </a:extLst>
          </p:cNvPr>
          <p:cNvPicPr>
            <a:picLocks noChangeAspect="1"/>
          </p:cNvPicPr>
          <p:nvPr userDrawn="1"/>
        </p:nvPicPr>
        <p:blipFill>
          <a:blip r:embed="rId2"/>
          <a:stretch>
            <a:fillRect/>
          </a:stretch>
        </p:blipFill>
        <p:spPr>
          <a:xfrm>
            <a:off x="0" y="0"/>
            <a:ext cx="13123497" cy="6858000"/>
          </a:xfrm>
          <a:prstGeom prst="rect">
            <a:avLst/>
          </a:prstGeom>
        </p:spPr>
      </p:pic>
      <p:sp>
        <p:nvSpPr>
          <p:cNvPr id="9" name="Rectangle 8">
            <a:extLst>
              <a:ext uri="{FF2B5EF4-FFF2-40B4-BE49-F238E27FC236}">
                <a16:creationId xmlns:a16="http://schemas.microsoft.com/office/drawing/2014/main" id="{38E2D251-9A46-4DE5-A0DB-77961C7F3072}"/>
              </a:ext>
            </a:extLst>
          </p:cNvPr>
          <p:cNvSpPr/>
          <p:nvPr userDrawn="1"/>
        </p:nvSpPr>
        <p:spPr bwMode="auto">
          <a:xfrm>
            <a:off x="0" y="0"/>
            <a:ext cx="13123497"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1220134" y="2801047"/>
            <a:ext cx="8610970" cy="1045977"/>
          </a:xfrm>
          <a:noFill/>
        </p:spPr>
        <p:txBody>
          <a:bodyPr lIns="0" tIns="0" rIns="0" bIns="182880" anchor="b" anchorCtr="0"/>
          <a:lstStyle>
            <a:lvl1pPr>
              <a:defRPr sz="5294" strike="noStrike" spc="-147" baseline="0">
                <a:solidFill>
                  <a:schemeClr val="bg2"/>
                </a:solidFill>
              </a:defRPr>
            </a:lvl1pPr>
          </a:lstStyle>
          <a:p>
            <a:r>
              <a:rPr lang="en-US"/>
              <a:t>Cloud Transformation Series</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1217015" y="4838790"/>
            <a:ext cx="8610970" cy="665043"/>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Presenter name</a:t>
            </a:r>
          </a:p>
          <a:p>
            <a:pPr lvl="0"/>
            <a:r>
              <a:rPr lang="en-US"/>
              <a:t>Date</a:t>
            </a:r>
          </a:p>
        </p:txBody>
      </p:sp>
      <p:pic>
        <p:nvPicPr>
          <p:cNvPr id="4" name="Graphic 3">
            <a:extLst>
              <a:ext uri="{FF2B5EF4-FFF2-40B4-BE49-F238E27FC236}">
                <a16:creationId xmlns:a16="http://schemas.microsoft.com/office/drawing/2014/main" id="{7C3BB19E-228D-416F-B45C-17AD73890B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1017" y="147776"/>
            <a:ext cx="1703206" cy="626517"/>
          </a:xfrm>
          <a:prstGeom prst="rect">
            <a:avLst/>
          </a:prstGeom>
        </p:spPr>
      </p:pic>
      <p:sp>
        <p:nvSpPr>
          <p:cNvPr id="8" name="Rectangle 7">
            <a:extLst>
              <a:ext uri="{FF2B5EF4-FFF2-40B4-BE49-F238E27FC236}">
                <a16:creationId xmlns:a16="http://schemas.microsoft.com/office/drawing/2014/main" id="{9F200940-114D-43DE-AF02-7AB3542093E2}"/>
              </a:ext>
            </a:extLst>
          </p:cNvPr>
          <p:cNvSpPr/>
          <p:nvPr userDrawn="1"/>
        </p:nvSpPr>
        <p:spPr bwMode="auto">
          <a:xfrm>
            <a:off x="0" y="2801046"/>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9072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3769346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2142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65569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31534" y="6624547"/>
            <a:ext cx="10133447" cy="226291"/>
          </a:xfrm>
        </p:spPr>
        <p:txBody>
          <a:bodyPr/>
          <a:lstStyle>
            <a:lvl1pPr>
              <a:defRPr>
                <a:latin typeface="+mj-lt"/>
              </a:defRPr>
            </a:lvl1pPr>
          </a:lstStyle>
          <a:p>
            <a:pPr algn="l"/>
            <a:r>
              <a:rPr lang="en-US" dirty="0"/>
              <a:t>Kubernetes Academy Online © </a:t>
            </a:r>
            <a:r>
              <a:rPr lang="en-US" dirty="0" err="1"/>
              <a:t>AZCode</a:t>
            </a:r>
            <a:r>
              <a:rPr lang="en-US" dirty="0"/>
              <a:t>, All Rights Reserved - https://kubernetesacademy.online</a:t>
            </a:r>
            <a:endParaRPr lang="en-CA" dirty="0"/>
          </a:p>
        </p:txBody>
      </p:sp>
      <p:sp>
        <p:nvSpPr>
          <p:cNvPr id="6" name="Slide Number Placeholder 5"/>
          <p:cNvSpPr>
            <a:spLocks noGrp="1"/>
          </p:cNvSpPr>
          <p:nvPr>
            <p:ph type="sldNum" sz="quarter" idx="12"/>
          </p:nvPr>
        </p:nvSpPr>
        <p:spPr/>
        <p:txBody>
          <a:bodyPr/>
          <a:lstStyle>
            <a:lvl1pPr>
              <a:defRPr>
                <a:solidFill>
                  <a:srgbClr val="FF0000"/>
                </a:solidFill>
                <a:latin typeface="+mj-lt"/>
              </a:defRPr>
            </a:lvl1pPr>
          </a:lstStyle>
          <a:p>
            <a:fld id="{5D26313B-F366-4867-A0AA-552FBFDF82C8}" type="slidenum">
              <a:rPr lang="en-CA" smtClean="0"/>
              <a:pPr/>
              <a:t>‹#›</a:t>
            </a:fld>
            <a:endParaRPr lang="en-CA" dirty="0"/>
          </a:p>
        </p:txBody>
      </p:sp>
    </p:spTree>
    <p:extLst>
      <p:ext uri="{BB962C8B-B14F-4D97-AF65-F5344CB8AC3E}">
        <p14:creationId xmlns:p14="http://schemas.microsoft.com/office/powerpoint/2010/main" val="22912196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4787A2-ABE8-4297-8EFA-E36DA629E1F0}"/>
              </a:ext>
            </a:extLst>
          </p:cNvPr>
          <p:cNvPicPr>
            <a:picLocks noChangeAspect="1"/>
          </p:cNvPicPr>
          <p:nvPr userDrawn="1"/>
        </p:nvPicPr>
        <p:blipFill>
          <a:blip r:embed="rId2"/>
          <a:stretch>
            <a:fillRect/>
          </a:stretch>
        </p:blipFill>
        <p:spPr>
          <a:xfrm>
            <a:off x="0" y="0"/>
            <a:ext cx="13123497" cy="6858000"/>
          </a:xfrm>
          <a:prstGeom prst="rect">
            <a:avLst/>
          </a:prstGeom>
        </p:spPr>
      </p:pic>
      <p:sp>
        <p:nvSpPr>
          <p:cNvPr id="9" name="Rectangle 8">
            <a:extLst>
              <a:ext uri="{FF2B5EF4-FFF2-40B4-BE49-F238E27FC236}">
                <a16:creationId xmlns:a16="http://schemas.microsoft.com/office/drawing/2014/main" id="{38E2D251-9A46-4DE5-A0DB-77961C7F3072}"/>
              </a:ext>
            </a:extLst>
          </p:cNvPr>
          <p:cNvSpPr/>
          <p:nvPr userDrawn="1"/>
        </p:nvSpPr>
        <p:spPr bwMode="auto">
          <a:xfrm>
            <a:off x="0" y="0"/>
            <a:ext cx="13123497"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1220134" y="2801047"/>
            <a:ext cx="8610970" cy="1045977"/>
          </a:xfrm>
          <a:noFill/>
        </p:spPr>
        <p:txBody>
          <a:bodyPr lIns="0" tIns="0" rIns="0" bIns="182880" anchor="b" anchorCtr="0"/>
          <a:lstStyle>
            <a:lvl1pPr>
              <a:defRPr sz="5294" strike="noStrike" spc="-147" baseline="0">
                <a:solidFill>
                  <a:schemeClr val="bg2"/>
                </a:solidFill>
              </a:defRPr>
            </a:lvl1pPr>
          </a:lstStyle>
          <a:p>
            <a:r>
              <a:rPr lang="en-US"/>
              <a:t>Cloud Transformation Series</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1217015" y="4838790"/>
            <a:ext cx="8610970" cy="665043"/>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Presenter name</a:t>
            </a:r>
          </a:p>
          <a:p>
            <a:pPr lvl="0"/>
            <a:r>
              <a:rPr lang="en-US"/>
              <a:t>Date</a:t>
            </a:r>
          </a:p>
        </p:txBody>
      </p:sp>
      <p:pic>
        <p:nvPicPr>
          <p:cNvPr id="4" name="Graphic 3">
            <a:extLst>
              <a:ext uri="{FF2B5EF4-FFF2-40B4-BE49-F238E27FC236}">
                <a16:creationId xmlns:a16="http://schemas.microsoft.com/office/drawing/2014/main" id="{7C3BB19E-228D-416F-B45C-17AD73890B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1017" y="147776"/>
            <a:ext cx="1703206" cy="626517"/>
          </a:xfrm>
          <a:prstGeom prst="rect">
            <a:avLst/>
          </a:prstGeom>
        </p:spPr>
      </p:pic>
      <p:sp>
        <p:nvSpPr>
          <p:cNvPr id="8" name="Rectangle 7">
            <a:extLst>
              <a:ext uri="{FF2B5EF4-FFF2-40B4-BE49-F238E27FC236}">
                <a16:creationId xmlns:a16="http://schemas.microsoft.com/office/drawing/2014/main" id="{9F200940-114D-43DE-AF02-7AB3542093E2}"/>
              </a:ext>
            </a:extLst>
          </p:cNvPr>
          <p:cNvSpPr/>
          <p:nvPr userDrawn="1"/>
        </p:nvSpPr>
        <p:spPr bwMode="auto">
          <a:xfrm>
            <a:off x="0" y="2801046"/>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843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5536809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71310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083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634757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058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61719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F312F-4955-4464-B2E8-3514B43FDA84}"/>
              </a:ext>
            </a:extLst>
          </p:cNvPr>
          <p:cNvPicPr>
            <a:picLocks noChangeAspect="1"/>
          </p:cNvPicPr>
          <p:nvPr userDrawn="1"/>
        </p:nvPicPr>
        <p:blipFill rotWithShape="1">
          <a:blip r:embed="rId2"/>
          <a:srcRect r="6494"/>
          <a:stretch/>
        </p:blipFill>
        <p:spPr>
          <a:xfrm>
            <a:off x="426424" y="2135536"/>
            <a:ext cx="3623051" cy="2583813"/>
          </a:xfrm>
          <a:prstGeom prst="rect">
            <a:avLst/>
          </a:prstGeom>
        </p:spPr>
      </p:pic>
      <p:pic>
        <p:nvPicPr>
          <p:cNvPr id="6" name="Picture 5">
            <a:extLst>
              <a:ext uri="{FF2B5EF4-FFF2-40B4-BE49-F238E27FC236}">
                <a16:creationId xmlns:a16="http://schemas.microsoft.com/office/drawing/2014/main" id="{520EB77F-76A3-4A6C-A8D4-4B1DBCA34ADB}"/>
              </a:ext>
            </a:extLst>
          </p:cNvPr>
          <p:cNvPicPr>
            <a:picLocks noChangeAspect="1"/>
          </p:cNvPicPr>
          <p:nvPr userDrawn="1"/>
        </p:nvPicPr>
        <p:blipFill rotWithShape="1">
          <a:blip r:embed="rId3"/>
          <a:srcRect l="16472" r="4642"/>
          <a:stretch/>
        </p:blipFill>
        <p:spPr>
          <a:xfrm>
            <a:off x="4281364" y="2135537"/>
            <a:ext cx="3623047" cy="2583812"/>
          </a:xfrm>
          <a:prstGeom prst="rect">
            <a:avLst/>
          </a:prstGeom>
        </p:spPr>
      </p:pic>
      <p:pic>
        <p:nvPicPr>
          <p:cNvPr id="8" name="Picture 7">
            <a:extLst>
              <a:ext uri="{FF2B5EF4-FFF2-40B4-BE49-F238E27FC236}">
                <a16:creationId xmlns:a16="http://schemas.microsoft.com/office/drawing/2014/main" id="{0F086E7B-3497-43D3-8C74-37D55ABF4F8C}"/>
              </a:ext>
            </a:extLst>
          </p:cNvPr>
          <p:cNvPicPr>
            <a:picLocks noChangeAspect="1"/>
          </p:cNvPicPr>
          <p:nvPr userDrawn="1"/>
        </p:nvPicPr>
        <p:blipFill rotWithShape="1">
          <a:blip r:embed="rId4"/>
          <a:srcRect l="6313"/>
          <a:stretch/>
        </p:blipFill>
        <p:spPr>
          <a:xfrm>
            <a:off x="8135057" y="2135537"/>
            <a:ext cx="3630521" cy="2583813"/>
          </a:xfrm>
          <a:prstGeom prst="rect">
            <a:avLst/>
          </a:prstGeom>
        </p:spPr>
      </p:pic>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Graphic layout: three columns graphic and text</a:t>
            </a:r>
          </a:p>
        </p:txBody>
      </p:sp>
    </p:spTree>
    <p:extLst>
      <p:ext uri="{BB962C8B-B14F-4D97-AF65-F5344CB8AC3E}">
        <p14:creationId xmlns:p14="http://schemas.microsoft.com/office/powerpoint/2010/main" val="37198157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20855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8284846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4209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29298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99838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31634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2115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20400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758051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021581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22785324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96244073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5383078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432152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700028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5473279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84050680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236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5381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8893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632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4340061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5679066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4782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272613934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828134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51326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05146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3839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80237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567"/>
            <a:ext cx="627497" cy="262251"/>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611"/>
            <a:ext cx="627497" cy="262251"/>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98578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5037658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305386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73205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19415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7724407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8496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30188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3469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399712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696665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05210570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925275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16576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369652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491907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6228774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16409019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44599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7437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28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667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82231862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1552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95200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54" indent="-224054">
              <a:spcBef>
                <a:spcPts val="588"/>
              </a:spcBef>
              <a:defRPr sz="1961"/>
            </a:lvl2pPr>
            <a:lvl3pPr marL="448107" indent="-224054">
              <a:spcBef>
                <a:spcPts val="588"/>
              </a:spcBef>
              <a:tabLst/>
              <a:defRPr sz="1961"/>
            </a:lvl3pPr>
            <a:lvl4pPr marL="672161" indent="-224054">
              <a:spcBef>
                <a:spcPts val="588"/>
              </a:spcBef>
              <a:defRPr sz="1961"/>
            </a:lvl4pPr>
            <a:lvl5pPr marL="896214" indent="-224054">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54" indent="-224054">
              <a:spcBef>
                <a:spcPts val="588"/>
              </a:spcBef>
              <a:defRPr sz="1961"/>
            </a:lvl2pPr>
            <a:lvl3pPr marL="448107" indent="-224054">
              <a:spcBef>
                <a:spcPts val="588"/>
              </a:spcBef>
              <a:tabLst/>
              <a:defRPr sz="1961"/>
            </a:lvl3pPr>
            <a:lvl4pPr marL="672161" indent="-224054">
              <a:spcBef>
                <a:spcPts val="588"/>
              </a:spcBef>
              <a:defRPr sz="1961"/>
            </a:lvl4pPr>
            <a:lvl5pPr marL="896214" indent="-224054">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3321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10/7/20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84470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18121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9"/>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54" indent="0">
              <a:spcBef>
                <a:spcPts val="588"/>
              </a:spcBef>
              <a:buNone/>
              <a:defRPr/>
            </a:lvl3pPr>
            <a:lvl4pPr marL="448107" indent="0">
              <a:spcBef>
                <a:spcPts val="588"/>
              </a:spcBef>
              <a:buNone/>
              <a:defRPr/>
            </a:lvl4pPr>
            <a:lvl5pPr marL="672161"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9948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0004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753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384373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6882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860038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70451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A1C8E-4610-4ECE-ADC3-C406B6CA1771}"/>
              </a:ext>
            </a:extLst>
          </p:cNvPr>
          <p:cNvPicPr>
            <a:picLocks noChangeAspect="1"/>
          </p:cNvPicPr>
          <p:nvPr userDrawn="1"/>
        </p:nvPicPr>
        <p:blipFill rotWithShape="1">
          <a:blip r:embed="rId2"/>
          <a:srcRect t="11718" b="3907"/>
          <a:stretch/>
        </p:blipFill>
        <p:spPr>
          <a:xfrm>
            <a:off x="0" y="0"/>
            <a:ext cx="12190264"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756156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256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9860250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206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8742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0652061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258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5186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62515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78238462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31614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2A7A3B-464F-43BB-88E7-712B74C2D7B2}"/>
              </a:ext>
            </a:extLst>
          </p:cNvPr>
          <p:cNvPicPr>
            <a:picLocks noChangeAspect="1"/>
          </p:cNvPicPr>
          <p:nvPr userDrawn="1"/>
        </p:nvPicPr>
        <p:blipFill rotWithShape="1">
          <a:blip r:embed="rId2"/>
          <a:srcRect t="3664" b="11951"/>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725233" y="4509032"/>
            <a:ext cx="747798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1896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98616373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0608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6651601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754711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002765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20549808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64660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55065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8039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412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3460D-C62C-452F-B3C1-B56C1548399F}"/>
              </a:ext>
            </a:extLst>
          </p:cNvPr>
          <p:cNvPicPr>
            <a:picLocks noChangeAspect="1"/>
          </p:cNvPicPr>
          <p:nvPr userDrawn="1"/>
        </p:nvPicPr>
        <p:blipFill rotWithShape="1">
          <a:blip r:embed="rId2"/>
          <a:srcRect t="15774"/>
          <a:stretch/>
        </p:blipFill>
        <p:spPr>
          <a:xfrm>
            <a:off x="0" y="0"/>
            <a:ext cx="12192000" cy="6846916"/>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6096000" y="1483169"/>
            <a:ext cx="540811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0471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90931590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2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11760705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811542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ED67B-285B-4051-BF92-900639148C19}"/>
              </a:ext>
            </a:extLst>
          </p:cNvPr>
          <p:cNvPicPr>
            <a:picLocks noChangeAspect="1"/>
          </p:cNvPicPr>
          <p:nvPr userDrawn="1"/>
        </p:nvPicPr>
        <p:blipFill rotWithShape="1">
          <a:blip r:embed="rId2"/>
          <a:srcRect t="11004" r="19403" b="20984"/>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530696" y="1680846"/>
            <a:ext cx="540811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049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1785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1355644" y="4724827"/>
            <a:ext cx="6551888" cy="467703"/>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3BCD3FD8-A476-4F18-BD35-16DFD08D0CE3}"/>
              </a:ext>
            </a:extLst>
          </p:cNvPr>
          <p:cNvSpPr txBox="1">
            <a:spLocks/>
          </p:cNvSpPr>
          <p:nvPr userDrawn="1"/>
        </p:nvSpPr>
        <p:spPr>
          <a:xfrm>
            <a:off x="1325968" y="1885816"/>
            <a:ext cx="5117085" cy="2447518"/>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bg2"/>
                </a:solidFill>
                <a:effectLst/>
                <a:latin typeface="+mj-lt"/>
                <a:ea typeface="+mn-ea"/>
                <a:cs typeface="Segoe UI" pitchFamily="34" charset="0"/>
              </a:defRPr>
            </a:lvl1pPr>
          </a:lstStyle>
          <a:p>
            <a:r>
              <a:rPr lang="en-CA" sz="5882">
                <a:solidFill>
                  <a:schemeClr val="accent5"/>
                </a:solidFill>
              </a:rPr>
              <a:t>Cloud Transformation Series</a:t>
            </a:r>
          </a:p>
        </p:txBody>
      </p:sp>
      <p:sp>
        <p:nvSpPr>
          <p:cNvPr id="9" name="Rectangle 8">
            <a:extLst>
              <a:ext uri="{FF2B5EF4-FFF2-40B4-BE49-F238E27FC236}">
                <a16:creationId xmlns:a16="http://schemas.microsoft.com/office/drawing/2014/main" id="{660C3025-AEB8-4A2A-A518-270D742A6C63}"/>
              </a:ext>
            </a:extLst>
          </p:cNvPr>
          <p:cNvSpPr/>
          <p:nvPr userDrawn="1"/>
        </p:nvSpPr>
        <p:spPr bwMode="auto">
          <a:xfrm>
            <a:off x="0" y="1642999"/>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097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6"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755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435994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983738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37560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906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02878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6911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7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9206470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Microsoft Corporation                                                                                  								                                Azure </a:t>
            </a:r>
          </a:p>
        </p:txBody>
      </p:sp>
    </p:spTree>
    <p:extLst>
      <p:ext uri="{BB962C8B-B14F-4D97-AF65-F5344CB8AC3E}">
        <p14:creationId xmlns:p14="http://schemas.microsoft.com/office/powerpoint/2010/main" val="3618133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45821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152747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3978616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479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1943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6666978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019445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33537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556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778578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63274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00741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818234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4429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678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5502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4060547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62676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407216116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09701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2024299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153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333454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5299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5736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43159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606785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129299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78729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421478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75622765"/>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778950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410284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58620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768903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03394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01396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173435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345975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956210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949896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spTree>
    <p:extLst>
      <p:ext uri="{BB962C8B-B14F-4D97-AF65-F5344CB8AC3E}">
        <p14:creationId xmlns:p14="http://schemas.microsoft.com/office/powerpoint/2010/main" val="4047655150"/>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26759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256942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427541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63824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4730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8388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317162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9802111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081544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8E8"/>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4572000" cy="1107996"/>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Microsoft Developer</a:t>
            </a:r>
            <a:br>
              <a:rPr lang="en-US" dirty="0"/>
            </a:br>
            <a:r>
              <a:rPr lang="en-US" dirty="0"/>
              <a:t>Virtual Conference</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3" name="Graphic 2">
            <a:extLst>
              <a:ext uri="{FF2B5EF4-FFF2-40B4-BE49-F238E27FC236}">
                <a16:creationId xmlns:a16="http://schemas.microsoft.com/office/drawing/2014/main" id="{896BAE4E-50DC-42E4-A584-F1C08E14AE1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15439" r="13415" b="9429"/>
          <a:stretch/>
        </p:blipFill>
        <p:spPr>
          <a:xfrm>
            <a:off x="4288536" y="-1"/>
            <a:ext cx="7903464" cy="6858001"/>
          </a:xfrm>
          <a:prstGeom prst="rect">
            <a:avLst/>
          </a:prstGeom>
        </p:spPr>
      </p:pic>
    </p:spTree>
    <p:extLst>
      <p:ext uri="{BB962C8B-B14F-4D97-AF65-F5344CB8AC3E}">
        <p14:creationId xmlns:p14="http://schemas.microsoft.com/office/powerpoint/2010/main" val="185784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pic>
        <p:nvPicPr>
          <p:cNvPr id="7" name="Picture 6">
            <a:extLst>
              <a:ext uri="{FF2B5EF4-FFF2-40B4-BE49-F238E27FC236}">
                <a16:creationId xmlns:a16="http://schemas.microsoft.com/office/drawing/2014/main" id="{140ACAB7-64E8-4E96-891A-8E54163ADEBB}"/>
              </a:ext>
            </a:extLst>
          </p:cNvPr>
          <p:cNvPicPr>
            <a:picLocks noChangeAspect="1"/>
          </p:cNvPicPr>
          <p:nvPr userDrawn="1"/>
        </p:nvPicPr>
        <p:blipFill rotWithShape="1">
          <a:blip r:embed="rId4"/>
          <a:srcRect l="6466" r="35386"/>
          <a:stretch/>
        </p:blipFill>
        <p:spPr>
          <a:xfrm>
            <a:off x="6209610" y="0"/>
            <a:ext cx="5982391" cy="6858000"/>
          </a:xfrm>
          <a:prstGeom prst="rect">
            <a:avLst/>
          </a:prstGeom>
        </p:spPr>
      </p:pic>
    </p:spTree>
    <p:extLst>
      <p:ext uri="{BB962C8B-B14F-4D97-AF65-F5344CB8AC3E}">
        <p14:creationId xmlns:p14="http://schemas.microsoft.com/office/powerpoint/2010/main" val="1663295135"/>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Graphic 10">
            <a:extLst>
              <a:ext uri="{FF2B5EF4-FFF2-40B4-BE49-F238E27FC236}">
                <a16:creationId xmlns:a16="http://schemas.microsoft.com/office/drawing/2014/main" id="{18076D29-F5E3-41A9-B613-5FCC5B8BB7D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453" t="15439" r="13415" b="9429"/>
          <a:stretch/>
        </p:blipFill>
        <p:spPr>
          <a:xfrm>
            <a:off x="5334000" y="-1"/>
            <a:ext cx="6858000" cy="6858001"/>
          </a:xfrm>
          <a:prstGeom prst="rect">
            <a:avLst/>
          </a:prstGeom>
        </p:spPr>
      </p:pic>
    </p:spTree>
    <p:extLst>
      <p:ext uri="{BB962C8B-B14F-4D97-AF65-F5344CB8AC3E}">
        <p14:creationId xmlns:p14="http://schemas.microsoft.com/office/powerpoint/2010/main" val="399478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231604E-D720-4060-BE63-A8E98C769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82338" y="2745581"/>
            <a:ext cx="6892808" cy="3854043"/>
          </a:xfrm>
          <a:prstGeom prst="rect">
            <a:avLst/>
          </a:prstGeom>
        </p:spPr>
      </p:pic>
    </p:spTree>
    <p:extLst>
      <p:ext uri="{BB962C8B-B14F-4D97-AF65-F5344CB8AC3E}">
        <p14:creationId xmlns:p14="http://schemas.microsoft.com/office/powerpoint/2010/main" val="5591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07EAE2A6-F9BF-4160-8364-D19DBA7C30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37332" y="-295721"/>
            <a:ext cx="5190605" cy="6793984"/>
          </a:xfrm>
          <a:prstGeom prst="rect">
            <a:avLst/>
          </a:prstGeom>
        </p:spPr>
      </p:pic>
    </p:spTree>
    <p:extLst>
      <p:ext uri="{BB962C8B-B14F-4D97-AF65-F5344CB8AC3E}">
        <p14:creationId xmlns:p14="http://schemas.microsoft.com/office/powerpoint/2010/main" val="124152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52FB5D7F-8A59-4C1C-B726-31B5B8C51F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876727" y="928240"/>
            <a:ext cx="3750731" cy="5210594"/>
          </a:xfrm>
          <a:prstGeom prst="rect">
            <a:avLst/>
          </a:prstGeom>
        </p:spPr>
      </p:pic>
    </p:spTree>
    <p:extLst>
      <p:ext uri="{BB962C8B-B14F-4D97-AF65-F5344CB8AC3E}">
        <p14:creationId xmlns:p14="http://schemas.microsoft.com/office/powerpoint/2010/main" val="41151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E8E8E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5707E-9A07-4FCD-ABED-560A7F57F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86148" y="458597"/>
            <a:ext cx="9706104" cy="5940806"/>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83804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5">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29728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258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49"/>
          </a:xfrm>
        </p:spPr>
        <p:txBody>
          <a:bodyPr/>
          <a:lstStyle>
            <a:lvl1pPr marL="228600" indent="-228600">
              <a:buClr>
                <a:srgbClr val="D2D2D2"/>
              </a:buClr>
              <a:buFont typeface="Wingdings" panose="05000000000000000000" pitchFamily="2" charset="2"/>
              <a:buChar char="§"/>
              <a:defRPr/>
            </a:lvl1pPr>
            <a:lvl2pPr marL="457200" indent="-228600">
              <a:buClr>
                <a:srgbClr val="D2D2D2"/>
              </a:buClr>
              <a:buFont typeface="Wingdings" panose="05000000000000000000" pitchFamily="2" charset="2"/>
              <a:buChar char="§"/>
              <a:defRPr/>
            </a:lvl2pPr>
            <a:lvl3pPr marL="657225" indent="-200025">
              <a:buClr>
                <a:srgbClr val="D2D2D2"/>
              </a:buClr>
              <a:buFont typeface="Wingdings" panose="05000000000000000000" pitchFamily="2" charset="2"/>
              <a:buChar char="§"/>
              <a:defRPr/>
            </a:lvl3pPr>
            <a:lvl4pPr marL="842963" indent="-180975">
              <a:buClr>
                <a:srgbClr val="D2D2D2"/>
              </a:buClr>
              <a:buFont typeface="Wingdings" panose="05000000000000000000" pitchFamily="2" charset="2"/>
              <a:buChar char="§"/>
              <a:defRPr/>
            </a:lvl4pPr>
            <a:lvl5pPr marL="1023938" indent="-168275">
              <a:buClr>
                <a:srgbClr val="D2D2D2"/>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351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0729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7998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pic>
        <p:nvPicPr>
          <p:cNvPr id="7" name="Picture 6">
            <a:extLst>
              <a:ext uri="{FF2B5EF4-FFF2-40B4-BE49-F238E27FC236}">
                <a16:creationId xmlns:a16="http://schemas.microsoft.com/office/drawing/2014/main" id="{140ACAB7-64E8-4E96-891A-8E54163ADEBB}"/>
              </a:ext>
            </a:extLst>
          </p:cNvPr>
          <p:cNvPicPr>
            <a:picLocks noChangeAspect="1"/>
          </p:cNvPicPr>
          <p:nvPr userDrawn="1"/>
        </p:nvPicPr>
        <p:blipFill rotWithShape="1">
          <a:blip r:embed="rId4"/>
          <a:srcRect l="6466" r="35386"/>
          <a:stretch/>
        </p:blipFill>
        <p:spPr>
          <a:xfrm>
            <a:off x="6209610" y="0"/>
            <a:ext cx="5982391" cy="6858000"/>
          </a:xfrm>
          <a:prstGeom prst="rect">
            <a:avLst/>
          </a:prstGeom>
        </p:spPr>
      </p:pic>
      <p:pic>
        <p:nvPicPr>
          <p:cNvPr id="8" name="Picture 7">
            <a:extLst>
              <a:ext uri="{FF2B5EF4-FFF2-40B4-BE49-F238E27FC236}">
                <a16:creationId xmlns:a16="http://schemas.microsoft.com/office/drawing/2014/main" id="{10392E62-8F53-469B-9E62-48DCF11FDCAB}"/>
              </a:ext>
            </a:extLst>
          </p:cNvPr>
          <p:cNvPicPr>
            <a:picLocks noChangeAspect="1"/>
          </p:cNvPicPr>
          <p:nvPr userDrawn="1"/>
        </p:nvPicPr>
        <p:blipFill rotWithShape="1">
          <a:blip r:embed="rId5"/>
          <a:srcRect l="17567" r="24240"/>
          <a:stretch/>
        </p:blipFill>
        <p:spPr>
          <a:xfrm>
            <a:off x="6209608" y="-2"/>
            <a:ext cx="5982391" cy="6858000"/>
          </a:xfrm>
          <a:prstGeom prst="rect">
            <a:avLst/>
          </a:prstGeom>
        </p:spPr>
      </p:pic>
    </p:spTree>
    <p:extLst>
      <p:ext uri="{BB962C8B-B14F-4D97-AF65-F5344CB8AC3E}">
        <p14:creationId xmlns:p14="http://schemas.microsoft.com/office/powerpoint/2010/main" val="994681719"/>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91232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Graphic 7">
            <a:extLst>
              <a:ext uri="{FF2B5EF4-FFF2-40B4-BE49-F238E27FC236}">
                <a16:creationId xmlns:a16="http://schemas.microsoft.com/office/drawing/2014/main" id="{D7FC981D-09BE-4951-8C8A-8D55B9BB0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46450">
            <a:off x="6827519" y="848356"/>
            <a:ext cx="7315200" cy="6257925"/>
          </a:xfrm>
          <a:prstGeom prst="rect">
            <a:avLst/>
          </a:prstGeom>
        </p:spPr>
      </p:pic>
    </p:spTree>
    <p:extLst>
      <p:ext uri="{BB962C8B-B14F-4D97-AF65-F5344CB8AC3E}">
        <p14:creationId xmlns:p14="http://schemas.microsoft.com/office/powerpoint/2010/main" val="40301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2797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92988-0633-427C-8FA0-7672A17094CD}"/>
              </a:ext>
            </a:extLst>
          </p:cNvPr>
          <p:cNvSpPr txBox="1"/>
          <p:nvPr userDrawn="1"/>
        </p:nvSpPr>
        <p:spPr>
          <a:xfrm>
            <a:off x="1222630" y="1068595"/>
            <a:ext cx="1249060" cy="2646878"/>
          </a:xfrm>
          <a:prstGeom prst="rect">
            <a:avLst/>
          </a:prstGeom>
          <a:noFill/>
        </p:spPr>
        <p:txBody>
          <a:bodyPr wrap="none" rtlCol="0">
            <a:spAutoFit/>
          </a:bodyPr>
          <a:lstStyle/>
          <a:p>
            <a:r>
              <a:rPr lang="en-CA" sz="16600" dirty="0">
                <a:ln w="28575">
                  <a:noFill/>
                </a:ln>
                <a:solidFill>
                  <a:schemeClr val="accent1"/>
                </a:solidFill>
                <a:latin typeface="Arial Black" panose="020B0A04020102020204" pitchFamily="34" charset="0"/>
              </a:rPr>
              <a:t>“</a:t>
            </a:r>
          </a:p>
        </p:txBody>
      </p:sp>
      <p:sp>
        <p:nvSpPr>
          <p:cNvPr id="6" name="Text Placeholder 5">
            <a:extLst>
              <a:ext uri="{FF2B5EF4-FFF2-40B4-BE49-F238E27FC236}">
                <a16:creationId xmlns:a16="http://schemas.microsoft.com/office/drawing/2014/main" id="{ED15E812-B8B6-4584-96DD-E4811F2ACD63}"/>
              </a:ext>
            </a:extLst>
          </p:cNvPr>
          <p:cNvSpPr>
            <a:spLocks noGrp="1"/>
          </p:cNvSpPr>
          <p:nvPr>
            <p:ph type="body" sz="quarter" idx="10" hasCustomPrompt="1"/>
          </p:nvPr>
        </p:nvSpPr>
        <p:spPr>
          <a:xfrm>
            <a:off x="2773363" y="1722437"/>
            <a:ext cx="7162800" cy="2215991"/>
          </a:xfrm>
        </p:spPr>
        <p:txBody>
          <a:bodyPr/>
          <a:lstStyle>
            <a:lvl1pPr marL="0" indent="0">
              <a:buNone/>
              <a:defRPr sz="3600">
                <a:solidFill>
                  <a:schemeClr val="accent5"/>
                </a:solidFill>
              </a:defRPr>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Cras </a:t>
            </a:r>
            <a:r>
              <a:rPr lang="en-CA" dirty="0" err="1"/>
              <a:t>sem</a:t>
            </a:r>
            <a:r>
              <a:rPr lang="en-CA" dirty="0"/>
              <a:t> </a:t>
            </a:r>
            <a:r>
              <a:rPr lang="en-CA" dirty="0" err="1"/>
              <a:t>neque</a:t>
            </a:r>
            <a:r>
              <a:rPr lang="en-CA" dirty="0"/>
              <a:t>, </a:t>
            </a:r>
            <a:r>
              <a:rPr lang="en-CA" dirty="0" err="1"/>
              <a:t>finibus</a:t>
            </a:r>
            <a:r>
              <a:rPr lang="en-CA" dirty="0"/>
              <a:t> </a:t>
            </a:r>
            <a:r>
              <a:rPr lang="en-CA" dirty="0" err="1"/>
              <a:t>eu</a:t>
            </a:r>
            <a:r>
              <a:rPr lang="en-CA" dirty="0"/>
              <a:t> </a:t>
            </a:r>
            <a:r>
              <a:rPr lang="en-CA" dirty="0" err="1"/>
              <a:t>quam</a:t>
            </a:r>
            <a:r>
              <a:rPr lang="en-CA" dirty="0"/>
              <a:t> et, gravida porta </a:t>
            </a:r>
            <a:r>
              <a:rPr lang="en-CA" dirty="0" err="1"/>
              <a:t>purus</a:t>
            </a:r>
            <a:r>
              <a:rPr lang="en-CA" dirty="0"/>
              <a:t>.”</a:t>
            </a:r>
          </a:p>
        </p:txBody>
      </p:sp>
      <p:sp>
        <p:nvSpPr>
          <p:cNvPr id="8" name="Text Placeholder 7">
            <a:extLst>
              <a:ext uri="{FF2B5EF4-FFF2-40B4-BE49-F238E27FC236}">
                <a16:creationId xmlns:a16="http://schemas.microsoft.com/office/drawing/2014/main" id="{59E4F779-732E-4294-AA1E-6A8C9C887ECE}"/>
              </a:ext>
            </a:extLst>
          </p:cNvPr>
          <p:cNvSpPr>
            <a:spLocks noGrp="1"/>
          </p:cNvSpPr>
          <p:nvPr>
            <p:ph type="body" sz="quarter" idx="11" hasCustomPrompt="1"/>
          </p:nvPr>
        </p:nvSpPr>
        <p:spPr>
          <a:xfrm>
            <a:off x="6095999" y="4258508"/>
            <a:ext cx="3840163" cy="677108"/>
          </a:xfrm>
        </p:spPr>
        <p:txBody>
          <a:bodyPr/>
          <a:lstStyle>
            <a:lvl1pPr marL="0" indent="0" algn="r">
              <a:buNone/>
              <a:defRPr sz="2000">
                <a:solidFill>
                  <a:schemeClr val="accent1"/>
                </a:solidFill>
                <a:latin typeface="Segoe UI Semibold" panose="020B0702040204020203" pitchFamily="34" charset="0"/>
                <a:cs typeface="Segoe UI Semibold" panose="020B0702040204020203" pitchFamily="34" charset="0"/>
              </a:defRPr>
            </a:lvl1pPr>
          </a:lstStyle>
          <a:p>
            <a:pPr lvl="0"/>
            <a:r>
              <a:rPr lang="en-US" dirty="0"/>
              <a:t>Name</a:t>
            </a:r>
          </a:p>
          <a:p>
            <a:pPr lvl="0"/>
            <a:r>
              <a:rPr lang="en-US" dirty="0"/>
              <a:t>Title, Company</a:t>
            </a:r>
            <a:endParaRPr lang="en-CA" dirty="0"/>
          </a:p>
        </p:txBody>
      </p:sp>
    </p:spTree>
    <p:extLst>
      <p:ext uri="{BB962C8B-B14F-4D97-AF65-F5344CB8AC3E}">
        <p14:creationId xmlns:p14="http://schemas.microsoft.com/office/powerpoint/2010/main" val="308164050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92988-0633-427C-8FA0-7672A17094CD}"/>
              </a:ext>
            </a:extLst>
          </p:cNvPr>
          <p:cNvSpPr txBox="1"/>
          <p:nvPr userDrawn="1"/>
        </p:nvSpPr>
        <p:spPr>
          <a:xfrm>
            <a:off x="1222630" y="1068595"/>
            <a:ext cx="1249060" cy="2646878"/>
          </a:xfrm>
          <a:prstGeom prst="rect">
            <a:avLst/>
          </a:prstGeom>
          <a:noFill/>
        </p:spPr>
        <p:txBody>
          <a:bodyPr wrap="none" rtlCol="0">
            <a:spAutoFit/>
          </a:bodyPr>
          <a:lstStyle/>
          <a:p>
            <a:r>
              <a:rPr lang="en-CA" sz="16600" dirty="0">
                <a:ln w="28575">
                  <a:solidFill>
                    <a:schemeClr val="bg1"/>
                  </a:solidFill>
                </a:ln>
                <a:noFill/>
                <a:latin typeface="Arial Black" panose="020B0A04020102020204" pitchFamily="34" charset="0"/>
              </a:rPr>
              <a:t>“</a:t>
            </a:r>
          </a:p>
        </p:txBody>
      </p:sp>
      <p:sp>
        <p:nvSpPr>
          <p:cNvPr id="6" name="Text Placeholder 5">
            <a:extLst>
              <a:ext uri="{FF2B5EF4-FFF2-40B4-BE49-F238E27FC236}">
                <a16:creationId xmlns:a16="http://schemas.microsoft.com/office/drawing/2014/main" id="{ED15E812-B8B6-4584-96DD-E4811F2ACD63}"/>
              </a:ext>
            </a:extLst>
          </p:cNvPr>
          <p:cNvSpPr>
            <a:spLocks noGrp="1"/>
          </p:cNvSpPr>
          <p:nvPr>
            <p:ph type="body" sz="quarter" idx="10" hasCustomPrompt="1"/>
          </p:nvPr>
        </p:nvSpPr>
        <p:spPr>
          <a:xfrm>
            <a:off x="2773363" y="1722437"/>
            <a:ext cx="7162800" cy="2215991"/>
          </a:xfrm>
        </p:spPr>
        <p:txBody>
          <a:bodyPr/>
          <a:lstStyle>
            <a:lvl1pPr marL="0" indent="0">
              <a:buNone/>
              <a:defRPr sz="3600">
                <a:solidFill>
                  <a:schemeClr val="bg1"/>
                </a:solidFill>
              </a:defRPr>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Cras </a:t>
            </a:r>
            <a:r>
              <a:rPr lang="en-CA" dirty="0" err="1"/>
              <a:t>sem</a:t>
            </a:r>
            <a:r>
              <a:rPr lang="en-CA" dirty="0"/>
              <a:t> </a:t>
            </a:r>
            <a:r>
              <a:rPr lang="en-CA" dirty="0" err="1"/>
              <a:t>neque</a:t>
            </a:r>
            <a:r>
              <a:rPr lang="en-CA" dirty="0"/>
              <a:t>, </a:t>
            </a:r>
            <a:r>
              <a:rPr lang="en-CA" dirty="0" err="1"/>
              <a:t>finibus</a:t>
            </a:r>
            <a:r>
              <a:rPr lang="en-CA" dirty="0"/>
              <a:t> </a:t>
            </a:r>
            <a:r>
              <a:rPr lang="en-CA" dirty="0" err="1"/>
              <a:t>eu</a:t>
            </a:r>
            <a:r>
              <a:rPr lang="en-CA" dirty="0"/>
              <a:t> </a:t>
            </a:r>
            <a:r>
              <a:rPr lang="en-CA" dirty="0" err="1"/>
              <a:t>quam</a:t>
            </a:r>
            <a:r>
              <a:rPr lang="en-CA" dirty="0"/>
              <a:t> et, gravida porta </a:t>
            </a:r>
            <a:r>
              <a:rPr lang="en-CA" dirty="0" err="1"/>
              <a:t>purus</a:t>
            </a:r>
            <a:r>
              <a:rPr lang="en-CA" dirty="0"/>
              <a:t>.”</a:t>
            </a:r>
          </a:p>
        </p:txBody>
      </p:sp>
      <p:sp>
        <p:nvSpPr>
          <p:cNvPr id="8" name="Text Placeholder 7">
            <a:extLst>
              <a:ext uri="{FF2B5EF4-FFF2-40B4-BE49-F238E27FC236}">
                <a16:creationId xmlns:a16="http://schemas.microsoft.com/office/drawing/2014/main" id="{59E4F779-732E-4294-AA1E-6A8C9C887ECE}"/>
              </a:ext>
            </a:extLst>
          </p:cNvPr>
          <p:cNvSpPr>
            <a:spLocks noGrp="1"/>
          </p:cNvSpPr>
          <p:nvPr>
            <p:ph type="body" sz="quarter" idx="11" hasCustomPrompt="1"/>
          </p:nvPr>
        </p:nvSpPr>
        <p:spPr>
          <a:xfrm>
            <a:off x="6095999" y="4258508"/>
            <a:ext cx="3840163" cy="677108"/>
          </a:xfrm>
        </p:spPr>
        <p:txBody>
          <a:bodyPr/>
          <a:lstStyle>
            <a:lvl1pPr marL="0" indent="0" algn="r">
              <a:buNone/>
              <a:defRPr sz="2000">
                <a:solidFill>
                  <a:schemeClr val="bg1"/>
                </a:solidFill>
                <a:latin typeface="Segoe UI Semibold" panose="020B0702040204020203" pitchFamily="34" charset="0"/>
                <a:cs typeface="Segoe UI Semibold" panose="020B0702040204020203" pitchFamily="34" charset="0"/>
              </a:defRPr>
            </a:lvl1pPr>
          </a:lstStyle>
          <a:p>
            <a:pPr lvl="0"/>
            <a:r>
              <a:rPr lang="en-US" dirty="0"/>
              <a:t>Name</a:t>
            </a:r>
          </a:p>
          <a:p>
            <a:pPr lvl="0"/>
            <a:r>
              <a:rPr lang="en-US" dirty="0"/>
              <a:t>Title, Company</a:t>
            </a:r>
            <a:endParaRPr lang="en-CA" dirty="0"/>
          </a:p>
        </p:txBody>
      </p:sp>
    </p:spTree>
    <p:extLst>
      <p:ext uri="{BB962C8B-B14F-4D97-AF65-F5344CB8AC3E}">
        <p14:creationId xmlns:p14="http://schemas.microsoft.com/office/powerpoint/2010/main" val="38020075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060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73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3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081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327555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1.emf"/><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image" Target="../media/image21.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theme" Target="../theme/theme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075127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6" r:id="rId23"/>
    <p:sldLayoutId id="2147483687" r:id="rId24"/>
    <p:sldLayoutId id="2147483688" r:id="rId25"/>
    <p:sldLayoutId id="2147483934" r:id="rId26"/>
    <p:sldLayoutId id="2147484031" r:id="rId27"/>
    <p:sldLayoutId id="2147484033" r:id="rId28"/>
    <p:sldLayoutId id="2147484034" r:id="rId29"/>
    <p:sldLayoutId id="2147484036" r:id="rId3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539849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221948493"/>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5" r:id="rId29"/>
    <p:sldLayoutId id="2147483906"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962258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2" r:id="rId24"/>
    <p:sldLayoutId id="2147484027" r:id="rId25"/>
    <p:sldLayoutId id="214748403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85586369"/>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47816212"/>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5" r:id="rId30"/>
    <p:sldLayoutId id="2147483996" r:id="rId31"/>
    <p:sldLayoutId id="2147483997" r:id="rId32"/>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1230513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92.svg"/></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95.png"/><Relationship Id="rId4" Type="http://schemas.openxmlformats.org/officeDocument/2006/relationships/image" Target="../media/image94.emf"/></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94.emf"/><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04.xml"/><Relationship Id="rId4" Type="http://schemas.openxmlformats.org/officeDocument/2006/relationships/image" Target="../media/image5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ks/node-updates-kured"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106.png"/><Relationship Id="rId4" Type="http://schemas.openxmlformats.org/officeDocument/2006/relationships/hyperlink" Target="https://github.com/weaveworks/kured"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learnkubernetes"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kubernetesexplained-1"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1.xml"/></Relationships>
</file>

<file path=ppt/slides/_rels/slide8.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60.png"/><Relationship Id="rId21" Type="http://schemas.openxmlformats.org/officeDocument/2006/relationships/image" Target="../media/image77.png"/><Relationship Id="rId34" Type="http://schemas.openxmlformats.org/officeDocument/2006/relationships/image" Target="../media/image90.tiff"/><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tiff"/><Relationship Id="rId2" Type="http://schemas.openxmlformats.org/officeDocument/2006/relationships/notesSlide" Target="../notesSlides/notesSlide8.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26.xml"/><Relationship Id="rId6" Type="http://schemas.microsoft.com/office/2007/relationships/hdphoto" Target="../media/hdphoto2.wdp"/><Relationship Id="rId11" Type="http://schemas.openxmlformats.org/officeDocument/2006/relationships/image" Target="../media/image67.png"/><Relationship Id="rId24" Type="http://schemas.openxmlformats.org/officeDocument/2006/relationships/image" Target="../media/image80.svg"/><Relationship Id="rId32" Type="http://schemas.openxmlformats.org/officeDocument/2006/relationships/image" Target="../media/image88.tiff"/><Relationship Id="rId5"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tiff"/><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svg"/><Relationship Id="rId8"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2341601"/>
            <a:ext cx="4572000" cy="553998"/>
          </a:xfrm>
        </p:spPr>
        <p:txBody>
          <a:bodyPr/>
          <a:lstStyle/>
          <a:p>
            <a:r>
              <a:rPr lang="en-US" dirty="0"/>
              <a:t>Kubernetes Explained</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5511800" cy="738664"/>
          </a:xfrm>
        </p:spPr>
        <p:txBody>
          <a:bodyPr/>
          <a:lstStyle/>
          <a:p>
            <a:endParaRPr lang="en-US" sz="800" dirty="0"/>
          </a:p>
          <a:p>
            <a:r>
              <a:rPr lang="en-US" i="1" dirty="0"/>
              <a:t>Diego Casati, Cloud Solution Architect</a:t>
            </a:r>
          </a:p>
          <a:p>
            <a:r>
              <a:rPr lang="en-US" i="1" dirty="0"/>
              <a:t>Alice Gibbons, Cloud Native Global Black Belt</a:t>
            </a:r>
          </a:p>
        </p:txBody>
      </p:sp>
      <p:sp>
        <p:nvSpPr>
          <p:cNvPr id="2" name="TextBox 1">
            <a:extLst>
              <a:ext uri="{FF2B5EF4-FFF2-40B4-BE49-F238E27FC236}">
                <a16:creationId xmlns:a16="http://schemas.microsoft.com/office/drawing/2014/main" id="{F7332729-4787-F34B-A119-A7251DD12151}"/>
              </a:ext>
            </a:extLst>
          </p:cNvPr>
          <p:cNvSpPr txBox="1"/>
          <p:nvPr/>
        </p:nvSpPr>
        <p:spPr>
          <a:xfrm>
            <a:off x="584200" y="3275111"/>
            <a:ext cx="1056379" cy="307777"/>
          </a:xfrm>
          <a:prstGeom prst="rect">
            <a:avLst/>
          </a:prstGeom>
          <a:noFill/>
        </p:spPr>
        <p:txBody>
          <a:bodyPr wrap="none" lIns="0" tIns="0" rIns="0" bIns="0" rtlCol="0">
            <a:spAutoFit/>
          </a:bodyPr>
          <a:lstStyle/>
          <a:p>
            <a:r>
              <a:rPr lang="en-US" sz="2000" dirty="0"/>
              <a:t>Session 3</a:t>
            </a:r>
          </a:p>
        </p:txBody>
      </p:sp>
    </p:spTree>
    <p:extLst>
      <p:ext uri="{BB962C8B-B14F-4D97-AF65-F5344CB8AC3E}">
        <p14:creationId xmlns:p14="http://schemas.microsoft.com/office/powerpoint/2010/main" val="77527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Namespaces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752"/>
          </a:xfrm>
        </p:spPr>
        <p:txBody>
          <a:bodyPr/>
          <a:lstStyle/>
          <a:p>
            <a:r>
              <a:rPr lang="en-CA" dirty="0"/>
              <a:t>Demo 1</a:t>
            </a:r>
          </a:p>
        </p:txBody>
      </p:sp>
    </p:spTree>
    <p:extLst>
      <p:ext uri="{BB962C8B-B14F-4D97-AF65-F5344CB8AC3E}">
        <p14:creationId xmlns:p14="http://schemas.microsoft.com/office/powerpoint/2010/main" val="69990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The Kubernetes network is a flat network</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 objects </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can see each other</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Client1</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Client1</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Client2</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Client2</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Tree>
    <p:extLst>
      <p:ext uri="{BB962C8B-B14F-4D97-AF65-F5344CB8AC3E}">
        <p14:creationId xmlns:p14="http://schemas.microsoft.com/office/powerpoint/2010/main" val="344947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The Kubernetes network is a flat network</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 objects </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can see each other</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Using</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namespace, you can group objects</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solidFill>
            <a:schemeClr val="accent1">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solidFill>
            <a:schemeClr val="accent1">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Client1</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Client1</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solidFill>
            <a:schemeClr val="accent3">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solidFill>
            <a:schemeClr val="accent3">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Client2</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Client2</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2" name="Arrow: Curved Left 1">
            <a:extLst>
              <a:ext uri="{FF2B5EF4-FFF2-40B4-BE49-F238E27FC236}">
                <a16:creationId xmlns:a16="http://schemas.microsoft.com/office/drawing/2014/main" id="{8AE0B1B8-97CB-45DD-874B-757965AFFDCE}"/>
              </a:ext>
            </a:extLst>
          </p:cNvPr>
          <p:cNvSpPr/>
          <p:nvPr/>
        </p:nvSpPr>
        <p:spPr bwMode="auto">
          <a:xfrm>
            <a:off x="10681068" y="2987880"/>
            <a:ext cx="1269007" cy="3401450"/>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797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The Kubernetes network is a flat network</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 objects </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can see each other</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Using</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namespace, you can group objects</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solidFill>
            <a:schemeClr val="accent1">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solidFill>
            <a:schemeClr val="accent1">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Client1</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Client1</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solidFill>
            <a:schemeClr val="accent3">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solidFill>
            <a:schemeClr val="accent3">
              <a:lumMod val="20000"/>
              <a:lumOff val="80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Client2</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Client2</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Using network</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policies, you can restrict</a:t>
            </a:r>
            <a:r>
              <a:rPr lang="en-US" sz="1600" b="0" spc="0" dirty="0">
                <a:solidFill>
                  <a:srgbClr val="0078D4"/>
                </a:solidFill>
                <a:latin typeface="Segoe UI" panose="020B0502040204020203" pitchFamily="34" charset="0"/>
              </a:rPr>
              <a:t> access</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 name="Arrow: Curved Left 1">
            <a:extLst>
              <a:ext uri="{FF2B5EF4-FFF2-40B4-BE49-F238E27FC236}">
                <a16:creationId xmlns:a16="http://schemas.microsoft.com/office/drawing/2014/main" id="{4B7EC086-58A1-4D4C-B9AE-86C846047523}"/>
              </a:ext>
            </a:extLst>
          </p:cNvPr>
          <p:cNvSpPr/>
          <p:nvPr/>
        </p:nvSpPr>
        <p:spPr bwMode="auto">
          <a:xfrm>
            <a:off x="10681068" y="2987880"/>
            <a:ext cx="1269007" cy="3401450"/>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No sign">
            <a:extLst>
              <a:ext uri="{FF2B5EF4-FFF2-40B4-BE49-F238E27FC236}">
                <a16:creationId xmlns:a16="http://schemas.microsoft.com/office/drawing/2014/main" id="{C6D3C43A-E342-44AB-B1CF-0D509C173A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3541" y="5517184"/>
            <a:ext cx="914400" cy="914400"/>
          </a:xfrm>
          <a:prstGeom prst="rect">
            <a:avLst/>
          </a:prstGeom>
        </p:spPr>
      </p:pic>
    </p:spTree>
    <p:extLst>
      <p:ext uri="{BB962C8B-B14F-4D97-AF65-F5344CB8AC3E}">
        <p14:creationId xmlns:p14="http://schemas.microsoft.com/office/powerpoint/2010/main" val="373120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normAutofit fontScale="90000"/>
          </a:bodyPr>
          <a:lstStyle/>
          <a:p>
            <a:r>
              <a:rPr lang="en-US" dirty="0"/>
              <a:t>East/West Traffic with Network Policy</a:t>
            </a:r>
          </a:p>
        </p:txBody>
      </p:sp>
      <p:sp>
        <p:nvSpPr>
          <p:cNvPr id="8" name="Rectangle 7">
            <a:extLst>
              <a:ext uri="{FF2B5EF4-FFF2-40B4-BE49-F238E27FC236}">
                <a16:creationId xmlns:a16="http://schemas.microsoft.com/office/drawing/2014/main" id="{309A110A-4A5A-44FF-8C3E-680E2A7BD3E9}"/>
              </a:ext>
            </a:extLst>
          </p:cNvPr>
          <p:cNvSpPr>
            <a:spLocks noChangeArrowheads="1"/>
          </p:cNvSpPr>
          <p:nvPr/>
        </p:nvSpPr>
        <p:spPr bwMode="auto">
          <a:xfrm>
            <a:off x="174812" y="24749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1C86C2C7-44AD-4B73-AF48-6BC5CA6C6827}"/>
              </a:ext>
            </a:extLst>
          </p:cNvPr>
          <p:cNvSpPr>
            <a:spLocks noChangeArrowheads="1"/>
          </p:cNvSpPr>
          <p:nvPr/>
        </p:nvSpPr>
        <p:spPr bwMode="auto">
          <a:xfrm>
            <a:off x="174812" y="4646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8" name="Rectangle 77">
            <a:extLst>
              <a:ext uri="{FF2B5EF4-FFF2-40B4-BE49-F238E27FC236}">
                <a16:creationId xmlns:a16="http://schemas.microsoft.com/office/drawing/2014/main" id="{5C4B411B-3B12-4023-A54A-360311F43B77}"/>
              </a:ext>
            </a:extLst>
          </p:cNvPr>
          <p:cNvSpPr/>
          <p:nvPr/>
        </p:nvSpPr>
        <p:spPr>
          <a:xfrm>
            <a:off x="667265" y="1682092"/>
            <a:ext cx="5929142" cy="2154436"/>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Control network traffic within the cluster</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Restrict  pod</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itchFamily="2" charset="2"/>
              </a:rPr>
              <a:t> pod communication in a cluster </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Choice of plugins: </a:t>
            </a:r>
            <a:endParaRPr lang="en-US" sz="2000" dirty="0">
              <a:solidFill>
                <a:srgbClr val="000000"/>
              </a:solidFill>
              <a:latin typeface="Segoe UI"/>
              <a:cs typeface="Segoe UI Semilight" panose="020B0402040204020203" pitchFamily="34" charset="0"/>
            </a:endParaRP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Azure-native </a:t>
            </a:r>
            <a:endParaRPr lang="en-US" sz="2000" dirty="0">
              <a:solidFill>
                <a:srgbClr val="000000"/>
              </a:solidFill>
              <a:latin typeface="Segoe UI"/>
              <a:cs typeface="Segoe UI Semilight" panose="020B0402040204020203" pitchFamily="34" charset="0"/>
            </a:endParaRP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OSS Calico project</a:t>
            </a:r>
          </a:p>
        </p:txBody>
      </p:sp>
      <p:sp>
        <p:nvSpPr>
          <p:cNvPr id="82" name="Rectangle: Rounded Corners 2">
            <a:extLst>
              <a:ext uri="{FF2B5EF4-FFF2-40B4-BE49-F238E27FC236}">
                <a16:creationId xmlns:a16="http://schemas.microsoft.com/office/drawing/2014/main" id="{DCB8EE22-FC14-4744-A61C-A210FF5C9BE9}"/>
              </a:ext>
            </a:extLst>
          </p:cNvPr>
          <p:cNvSpPr/>
          <p:nvPr/>
        </p:nvSpPr>
        <p:spPr bwMode="auto">
          <a:xfrm>
            <a:off x="8173844" y="1505415"/>
            <a:ext cx="3454500" cy="3066590"/>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862B9E9B-95A1-4C7E-8AAE-257DDC860073}"/>
              </a:ext>
            </a:extLst>
          </p:cNvPr>
          <p:cNvGrpSpPr/>
          <p:nvPr/>
        </p:nvGrpSpPr>
        <p:grpSpPr>
          <a:xfrm>
            <a:off x="8892657" y="2293316"/>
            <a:ext cx="545569" cy="657714"/>
            <a:chOff x="5838027" y="1368184"/>
            <a:chExt cx="1187134" cy="1431157"/>
          </a:xfrm>
        </p:grpSpPr>
        <p:sp>
          <p:nvSpPr>
            <p:cNvPr id="86" name="Freeform: Shape 16">
              <a:extLst>
                <a:ext uri="{FF2B5EF4-FFF2-40B4-BE49-F238E27FC236}">
                  <a16:creationId xmlns:a16="http://schemas.microsoft.com/office/drawing/2014/main" id="{73B67444-35D7-45C7-BAF3-5985CEF01D6D}"/>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7">
              <a:extLst>
                <a:ext uri="{FF2B5EF4-FFF2-40B4-BE49-F238E27FC236}">
                  <a16:creationId xmlns:a16="http://schemas.microsoft.com/office/drawing/2014/main" id="{841984C7-8B39-4DD9-854A-3CC38A18D2BC}"/>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8">
              <a:extLst>
                <a:ext uri="{FF2B5EF4-FFF2-40B4-BE49-F238E27FC236}">
                  <a16:creationId xmlns:a16="http://schemas.microsoft.com/office/drawing/2014/main" id="{82136155-EC07-443B-B044-3C510570C420}"/>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9">
              <a:extLst>
                <a:ext uri="{FF2B5EF4-FFF2-40B4-BE49-F238E27FC236}">
                  <a16:creationId xmlns:a16="http://schemas.microsoft.com/office/drawing/2014/main" id="{32E80596-C3CC-4939-B728-0B8BEF00E836}"/>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D59915F0-06A3-4E11-A94C-C7C6041B8408}"/>
              </a:ext>
            </a:extLst>
          </p:cNvPr>
          <p:cNvGrpSpPr/>
          <p:nvPr/>
        </p:nvGrpSpPr>
        <p:grpSpPr>
          <a:xfrm>
            <a:off x="8895527" y="3466158"/>
            <a:ext cx="545569" cy="657714"/>
            <a:chOff x="5838027" y="1368184"/>
            <a:chExt cx="1187134" cy="1431157"/>
          </a:xfrm>
        </p:grpSpPr>
        <p:sp>
          <p:nvSpPr>
            <p:cNvPr id="122" name="Freeform: Shape 85">
              <a:extLst>
                <a:ext uri="{FF2B5EF4-FFF2-40B4-BE49-F238E27FC236}">
                  <a16:creationId xmlns:a16="http://schemas.microsoft.com/office/drawing/2014/main" id="{B93E89FD-ADF4-4040-900B-68D3D85485A3}"/>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86">
              <a:extLst>
                <a:ext uri="{FF2B5EF4-FFF2-40B4-BE49-F238E27FC236}">
                  <a16:creationId xmlns:a16="http://schemas.microsoft.com/office/drawing/2014/main" id="{94695E55-7B27-4682-A149-997DF71348D1}"/>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87">
              <a:extLst>
                <a:ext uri="{FF2B5EF4-FFF2-40B4-BE49-F238E27FC236}">
                  <a16:creationId xmlns:a16="http://schemas.microsoft.com/office/drawing/2014/main" id="{CE78CF2C-0392-4809-A415-40D47221DC85}"/>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88">
              <a:extLst>
                <a:ext uri="{FF2B5EF4-FFF2-40B4-BE49-F238E27FC236}">
                  <a16:creationId xmlns:a16="http://schemas.microsoft.com/office/drawing/2014/main" id="{8DD1BB6B-2991-4440-A3B2-CB37DBB91D2B}"/>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Title 1">
            <a:extLst>
              <a:ext uri="{FF2B5EF4-FFF2-40B4-BE49-F238E27FC236}">
                <a16:creationId xmlns:a16="http://schemas.microsoft.com/office/drawing/2014/main" id="{AE3F93B5-6D53-4FCE-A6A1-13F7FCA8350A}"/>
              </a:ext>
            </a:extLst>
          </p:cNvPr>
          <p:cNvSpPr txBox="1">
            <a:spLocks/>
          </p:cNvSpPr>
          <p:nvPr/>
        </p:nvSpPr>
        <p:spPr>
          <a:xfrm>
            <a:off x="9049830" y="1590269"/>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127" name="Group 126">
            <a:extLst>
              <a:ext uri="{FF2B5EF4-FFF2-40B4-BE49-F238E27FC236}">
                <a16:creationId xmlns:a16="http://schemas.microsoft.com/office/drawing/2014/main" id="{933D083B-0CFF-47C2-9A1C-A1A1E05FAA47}"/>
              </a:ext>
            </a:extLst>
          </p:cNvPr>
          <p:cNvGrpSpPr/>
          <p:nvPr/>
        </p:nvGrpSpPr>
        <p:grpSpPr>
          <a:xfrm>
            <a:off x="10419145" y="2306317"/>
            <a:ext cx="545569" cy="657714"/>
            <a:chOff x="5838027" y="1368184"/>
            <a:chExt cx="1187134" cy="1431157"/>
          </a:xfrm>
        </p:grpSpPr>
        <p:sp>
          <p:nvSpPr>
            <p:cNvPr id="128" name="Freeform: Shape 16">
              <a:extLst>
                <a:ext uri="{FF2B5EF4-FFF2-40B4-BE49-F238E27FC236}">
                  <a16:creationId xmlns:a16="http://schemas.microsoft.com/office/drawing/2014/main" id="{6913315F-3289-406F-AF2B-3D213A503213}"/>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7">
              <a:extLst>
                <a:ext uri="{FF2B5EF4-FFF2-40B4-BE49-F238E27FC236}">
                  <a16:creationId xmlns:a16="http://schemas.microsoft.com/office/drawing/2014/main" id="{BB539ED3-F17F-47F4-939C-6D7FE931424C}"/>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8">
              <a:extLst>
                <a:ext uri="{FF2B5EF4-FFF2-40B4-BE49-F238E27FC236}">
                  <a16:creationId xmlns:a16="http://schemas.microsoft.com/office/drawing/2014/main" id="{2056753C-DDAA-4E11-B4A4-9920CA7033AD}"/>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9">
              <a:extLst>
                <a:ext uri="{FF2B5EF4-FFF2-40B4-BE49-F238E27FC236}">
                  <a16:creationId xmlns:a16="http://schemas.microsoft.com/office/drawing/2014/main" id="{4E41BE99-4096-4982-8DFA-37EE2DD6E691}"/>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74AFE79C-1B65-47DA-A1F0-775E16568A18}"/>
              </a:ext>
            </a:extLst>
          </p:cNvPr>
          <p:cNvGrpSpPr/>
          <p:nvPr/>
        </p:nvGrpSpPr>
        <p:grpSpPr>
          <a:xfrm>
            <a:off x="10415149" y="3450767"/>
            <a:ext cx="545569" cy="657714"/>
            <a:chOff x="5838027" y="1368184"/>
            <a:chExt cx="1187134" cy="1431157"/>
          </a:xfrm>
        </p:grpSpPr>
        <p:sp>
          <p:nvSpPr>
            <p:cNvPr id="135" name="Freeform: Shape 16">
              <a:extLst>
                <a:ext uri="{FF2B5EF4-FFF2-40B4-BE49-F238E27FC236}">
                  <a16:creationId xmlns:a16="http://schemas.microsoft.com/office/drawing/2014/main" id="{0511A3C2-B53F-4787-B1B8-A3766FCC42E9}"/>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7">
              <a:extLst>
                <a:ext uri="{FF2B5EF4-FFF2-40B4-BE49-F238E27FC236}">
                  <a16:creationId xmlns:a16="http://schemas.microsoft.com/office/drawing/2014/main" id="{C398F686-3A40-462F-AF09-917B8FB6F282}"/>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8">
              <a:extLst>
                <a:ext uri="{FF2B5EF4-FFF2-40B4-BE49-F238E27FC236}">
                  <a16:creationId xmlns:a16="http://schemas.microsoft.com/office/drawing/2014/main" id="{092DC3C8-36A8-4D5E-9BC8-71D171DF9A81}"/>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9">
              <a:extLst>
                <a:ext uri="{FF2B5EF4-FFF2-40B4-BE49-F238E27FC236}">
                  <a16:creationId xmlns:a16="http://schemas.microsoft.com/office/drawing/2014/main" id="{00631E8F-A5F8-412C-B2B9-3CAB4186C2A9}"/>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9" name="Straight Arrow Connector 138">
            <a:extLst>
              <a:ext uri="{FF2B5EF4-FFF2-40B4-BE49-F238E27FC236}">
                <a16:creationId xmlns:a16="http://schemas.microsoft.com/office/drawing/2014/main" id="{625E764C-7F12-4017-8234-A06BA0624CA3}"/>
              </a:ext>
            </a:extLst>
          </p:cNvPr>
          <p:cNvCxnSpPr/>
          <p:nvPr/>
        </p:nvCxnSpPr>
        <p:spPr>
          <a:xfrm>
            <a:off x="9438226" y="2612601"/>
            <a:ext cx="9769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4195BDE-B93C-4A1A-8464-E569AD156323}"/>
              </a:ext>
            </a:extLst>
          </p:cNvPr>
          <p:cNvCxnSpPr>
            <a:cxnSpLocks/>
            <a:stCxn id="118" idx="3"/>
          </p:cNvCxnSpPr>
          <p:nvPr/>
        </p:nvCxnSpPr>
        <p:spPr>
          <a:xfrm>
            <a:off x="9168312" y="2914276"/>
            <a:ext cx="0" cy="2463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047B076-6F64-45AD-A309-B2C59F7D32E2}"/>
              </a:ext>
            </a:extLst>
          </p:cNvPr>
          <p:cNvPicPr>
            <a:picLocks noChangeAspect="1"/>
          </p:cNvPicPr>
          <p:nvPr/>
        </p:nvPicPr>
        <p:blipFill rotWithShape="1">
          <a:blip r:embed="rId3"/>
          <a:srcRect l="32199" t="19838" r="30052" b="43602"/>
          <a:stretch/>
        </p:blipFill>
        <p:spPr>
          <a:xfrm>
            <a:off x="9741731" y="2394227"/>
            <a:ext cx="461164" cy="472322"/>
          </a:xfrm>
          <a:prstGeom prst="rect">
            <a:avLst/>
          </a:prstGeom>
        </p:spPr>
      </p:pic>
      <p:pic>
        <p:nvPicPr>
          <p:cNvPr id="142" name="Picture 141">
            <a:extLst>
              <a:ext uri="{FF2B5EF4-FFF2-40B4-BE49-F238E27FC236}">
                <a16:creationId xmlns:a16="http://schemas.microsoft.com/office/drawing/2014/main" id="{7F2652DF-ED7A-434B-BCCB-319D5C557800}"/>
              </a:ext>
            </a:extLst>
          </p:cNvPr>
          <p:cNvPicPr>
            <a:picLocks noChangeAspect="1"/>
          </p:cNvPicPr>
          <p:nvPr/>
        </p:nvPicPr>
        <p:blipFill rotWithShape="1">
          <a:blip r:embed="rId4"/>
          <a:srcRect l="27557" t="28358" r="44873" b="44928"/>
          <a:stretch/>
        </p:blipFill>
        <p:spPr>
          <a:xfrm>
            <a:off x="8952141" y="3047958"/>
            <a:ext cx="431765" cy="394757"/>
          </a:xfrm>
          <a:prstGeom prst="rect">
            <a:avLst/>
          </a:prstGeom>
        </p:spPr>
      </p:pic>
      <p:pic>
        <p:nvPicPr>
          <p:cNvPr id="2" name="Picture 1">
            <a:extLst>
              <a:ext uri="{FF2B5EF4-FFF2-40B4-BE49-F238E27FC236}">
                <a16:creationId xmlns:a16="http://schemas.microsoft.com/office/drawing/2014/main" id="{C784C3CE-9E8E-464E-B2AB-7D7F8BA633B1}"/>
              </a:ext>
            </a:extLst>
          </p:cNvPr>
          <p:cNvPicPr>
            <a:picLocks noChangeAspect="1"/>
          </p:cNvPicPr>
          <p:nvPr/>
        </p:nvPicPr>
        <p:blipFill rotWithShape="1">
          <a:blip r:embed="rId5"/>
          <a:srcRect t="1" b="9232"/>
          <a:stretch/>
        </p:blipFill>
        <p:spPr>
          <a:xfrm>
            <a:off x="667265" y="4806023"/>
            <a:ext cx="2733836" cy="841537"/>
          </a:xfrm>
          <a:prstGeom prst="rect">
            <a:avLst/>
          </a:prstGeom>
        </p:spPr>
      </p:pic>
    </p:spTree>
    <p:extLst>
      <p:ext uri="{BB962C8B-B14F-4D97-AF65-F5344CB8AC3E}">
        <p14:creationId xmlns:p14="http://schemas.microsoft.com/office/powerpoint/2010/main" val="85100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wipe(up)">
                                      <p:cBhvr>
                                        <p:cTn id="15" dur="500"/>
                                        <p:tgtEl>
                                          <p:spTgt spid="1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FD3A-AFF7-467D-A799-F2D80D204D20}"/>
              </a:ext>
            </a:extLst>
          </p:cNvPr>
          <p:cNvSpPr>
            <a:spLocks noGrp="1"/>
          </p:cNvSpPr>
          <p:nvPr>
            <p:ph type="title"/>
          </p:nvPr>
        </p:nvSpPr>
        <p:spPr/>
        <p:txBody>
          <a:bodyPr/>
          <a:lstStyle/>
          <a:p>
            <a:r>
              <a:rPr lang="en-US">
                <a:latin typeface="Segoe UI Semibold"/>
                <a:cs typeface="Calibri Light"/>
              </a:rPr>
              <a:t>East/West Traffic in AKS with Network Policy </a:t>
            </a:r>
            <a:endParaRPr lang="en-US"/>
          </a:p>
        </p:txBody>
      </p:sp>
      <p:sp>
        <p:nvSpPr>
          <p:cNvPr id="6" name="Rectangle 5">
            <a:extLst>
              <a:ext uri="{FF2B5EF4-FFF2-40B4-BE49-F238E27FC236}">
                <a16:creationId xmlns:a16="http://schemas.microsoft.com/office/drawing/2014/main" id="{8910795E-FBA1-4652-A1B5-5E66F0E2B9F8}"/>
              </a:ext>
            </a:extLst>
          </p:cNvPr>
          <p:cNvSpPr/>
          <p:nvPr/>
        </p:nvSpPr>
        <p:spPr>
          <a:xfrm>
            <a:off x="457999" y="1519273"/>
            <a:ext cx="7298670" cy="4154984"/>
          </a:xfrm>
          <a:prstGeom prst="rect">
            <a:avLst/>
          </a:prstGeom>
        </p:spPr>
        <p:txBody>
          <a:bodyPr wrap="square">
            <a:spAutoFit/>
          </a:bodyPr>
          <a:lstStyle/>
          <a:p>
            <a:pPr marL="571390" marR="0" lvl="0" indent="-5713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Recommend to create default policies that apply to all pods </a:t>
            </a: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Default deny all ingress traffic</a:t>
            </a:r>
            <a:endParaRPr kumimoji="0" lang="en-US" sz="3200" b="0" i="0" u="none" strike="noStrike" kern="1200" cap="none" spc="0" normalizeH="0" baseline="0" noProof="0">
              <a:ln>
                <a:noFill/>
              </a:ln>
              <a:solidFill>
                <a:srgbClr val="000000"/>
              </a:solidFill>
              <a:effectLst/>
              <a:uLnTx/>
              <a:uFillTx/>
              <a:latin typeface="Roboto"/>
              <a:ea typeface="+mn-ea"/>
              <a:cs typeface="+mn-cs"/>
            </a:endParaRP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Default deny all egress traffic</a:t>
            </a: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Allow Pod to Pod Communication in a Namespace</a:t>
            </a:r>
            <a:endParaRPr kumimoji="0" lang="en-US" sz="3200" b="0" i="0" u="none" strike="noStrike" kern="1200" cap="none" spc="0" normalizeH="0" baseline="0" noProof="0" dirty="0">
              <a:ln>
                <a:noFill/>
              </a:ln>
              <a:solidFill>
                <a:srgbClr val="000000"/>
              </a:solidFill>
              <a:effectLst/>
              <a:uLnTx/>
              <a:uFillTx/>
              <a:latin typeface="Roboto"/>
              <a:ea typeface="+mn-ea"/>
              <a:cs typeface="+mn-cs"/>
            </a:endParaRPr>
          </a:p>
          <a:p>
            <a:pPr marL="914225" marR="0" lvl="1" indent="-45711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Allow Specific Traffic (Ingress &amp; Egress) Across Namespaces</a:t>
            </a:r>
            <a:endParaRPr kumimoji="0" lang="en-US" sz="3200" b="0" i="0" u="none" strike="noStrike" kern="1200" cap="none" spc="0" normalizeH="0" baseline="0" noProof="0" dirty="0">
              <a:ln>
                <a:noFill/>
              </a:ln>
              <a:solidFill>
                <a:srgbClr val="000000"/>
              </a:solidFill>
              <a:effectLst/>
              <a:uLnTx/>
              <a:uFillTx/>
              <a:latin typeface="Roboto"/>
              <a:ea typeface="+mn-ea"/>
              <a:cs typeface="+mn-cs"/>
            </a:endParaRPr>
          </a:p>
        </p:txBody>
      </p:sp>
      <p:pic>
        <p:nvPicPr>
          <p:cNvPr id="25" name="Picture 24">
            <a:extLst>
              <a:ext uri="{FF2B5EF4-FFF2-40B4-BE49-F238E27FC236}">
                <a16:creationId xmlns:a16="http://schemas.microsoft.com/office/drawing/2014/main" id="{8AC1279E-5DD3-4E9A-B880-AB9A5DD38D48}"/>
              </a:ext>
            </a:extLst>
          </p:cNvPr>
          <p:cNvPicPr>
            <a:picLocks noChangeAspect="1"/>
          </p:cNvPicPr>
          <p:nvPr/>
        </p:nvPicPr>
        <p:blipFill>
          <a:blip r:embed="rId3"/>
          <a:stretch>
            <a:fillRect/>
          </a:stretch>
        </p:blipFill>
        <p:spPr>
          <a:xfrm>
            <a:off x="9023245" y="1336327"/>
            <a:ext cx="1578059" cy="1998681"/>
          </a:xfrm>
          <a:prstGeom prst="rect">
            <a:avLst/>
          </a:prstGeom>
        </p:spPr>
      </p:pic>
      <p:grpSp>
        <p:nvGrpSpPr>
          <p:cNvPr id="3" name="Group 2">
            <a:extLst>
              <a:ext uri="{FF2B5EF4-FFF2-40B4-BE49-F238E27FC236}">
                <a16:creationId xmlns:a16="http://schemas.microsoft.com/office/drawing/2014/main" id="{3F3D700B-2338-4511-ADDE-E87037A02D37}"/>
              </a:ext>
            </a:extLst>
          </p:cNvPr>
          <p:cNvGrpSpPr/>
          <p:nvPr/>
        </p:nvGrpSpPr>
        <p:grpSpPr>
          <a:xfrm>
            <a:off x="8085024" y="3382750"/>
            <a:ext cx="3454500" cy="3066590"/>
            <a:chOff x="8173844" y="1505415"/>
            <a:chExt cx="3454500" cy="3066590"/>
          </a:xfrm>
        </p:grpSpPr>
        <p:sp>
          <p:nvSpPr>
            <p:cNvPr id="26" name="Rectangle: Rounded Corners 2">
              <a:extLst>
                <a:ext uri="{FF2B5EF4-FFF2-40B4-BE49-F238E27FC236}">
                  <a16:creationId xmlns:a16="http://schemas.microsoft.com/office/drawing/2014/main" id="{7F9F50D5-67EA-45BE-8964-269DB71019C3}"/>
                </a:ext>
              </a:extLst>
            </p:cNvPr>
            <p:cNvSpPr/>
            <p:nvPr/>
          </p:nvSpPr>
          <p:spPr bwMode="auto">
            <a:xfrm>
              <a:off x="8173844" y="1505415"/>
              <a:ext cx="3454500" cy="3066590"/>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793659BD-E843-4580-8D6E-C951682DBF60}"/>
                </a:ext>
              </a:extLst>
            </p:cNvPr>
            <p:cNvGrpSpPr/>
            <p:nvPr/>
          </p:nvGrpSpPr>
          <p:grpSpPr>
            <a:xfrm>
              <a:off x="8892657" y="2293316"/>
              <a:ext cx="545569" cy="657714"/>
              <a:chOff x="5838027" y="1368184"/>
              <a:chExt cx="1187134" cy="1431157"/>
            </a:xfrm>
          </p:grpSpPr>
          <p:sp>
            <p:nvSpPr>
              <p:cNvPr id="28" name="Freeform: Shape 16">
                <a:extLst>
                  <a:ext uri="{FF2B5EF4-FFF2-40B4-BE49-F238E27FC236}">
                    <a16:creationId xmlns:a16="http://schemas.microsoft.com/office/drawing/2014/main" id="{59EA0FCA-F310-4AF5-9E02-F43EF499C639}"/>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17">
                <a:extLst>
                  <a:ext uri="{FF2B5EF4-FFF2-40B4-BE49-F238E27FC236}">
                    <a16:creationId xmlns:a16="http://schemas.microsoft.com/office/drawing/2014/main" id="{CBB62CEC-B082-4FFA-BAAE-E1D1BCFCBD14}"/>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18">
                <a:extLst>
                  <a:ext uri="{FF2B5EF4-FFF2-40B4-BE49-F238E27FC236}">
                    <a16:creationId xmlns:a16="http://schemas.microsoft.com/office/drawing/2014/main" id="{8E32C275-67A4-4785-A81C-15902F5B5E0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19">
                <a:extLst>
                  <a:ext uri="{FF2B5EF4-FFF2-40B4-BE49-F238E27FC236}">
                    <a16:creationId xmlns:a16="http://schemas.microsoft.com/office/drawing/2014/main" id="{CFA1D8E6-A1C1-4A0D-9E23-300A3C5ABB8C}"/>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677E8B56-33E6-4CBA-A5FC-456FD9BC17FA}"/>
                </a:ext>
              </a:extLst>
            </p:cNvPr>
            <p:cNvGrpSpPr/>
            <p:nvPr/>
          </p:nvGrpSpPr>
          <p:grpSpPr>
            <a:xfrm>
              <a:off x="8895527" y="3466158"/>
              <a:ext cx="545569" cy="657714"/>
              <a:chOff x="5838027" y="1368184"/>
              <a:chExt cx="1187134" cy="1431157"/>
            </a:xfrm>
          </p:grpSpPr>
          <p:sp>
            <p:nvSpPr>
              <p:cNvPr id="33" name="Freeform: Shape 85">
                <a:extLst>
                  <a:ext uri="{FF2B5EF4-FFF2-40B4-BE49-F238E27FC236}">
                    <a16:creationId xmlns:a16="http://schemas.microsoft.com/office/drawing/2014/main" id="{D6D74D6F-0CE8-4AE0-B094-D41558897E1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86">
                <a:extLst>
                  <a:ext uri="{FF2B5EF4-FFF2-40B4-BE49-F238E27FC236}">
                    <a16:creationId xmlns:a16="http://schemas.microsoft.com/office/drawing/2014/main" id="{36739516-2C9D-496E-8052-822A039EB37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87">
                <a:extLst>
                  <a:ext uri="{FF2B5EF4-FFF2-40B4-BE49-F238E27FC236}">
                    <a16:creationId xmlns:a16="http://schemas.microsoft.com/office/drawing/2014/main" id="{4A8C8813-507D-4FA7-8C3A-F60F2C79802E}"/>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88">
                <a:extLst>
                  <a:ext uri="{FF2B5EF4-FFF2-40B4-BE49-F238E27FC236}">
                    <a16:creationId xmlns:a16="http://schemas.microsoft.com/office/drawing/2014/main" id="{7AC46932-4561-4840-8988-C93C007811EA}"/>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Title 1">
              <a:extLst>
                <a:ext uri="{FF2B5EF4-FFF2-40B4-BE49-F238E27FC236}">
                  <a16:creationId xmlns:a16="http://schemas.microsoft.com/office/drawing/2014/main" id="{673313FC-9C06-4F7B-9CE5-A52E3FEAA190}"/>
                </a:ext>
              </a:extLst>
            </p:cNvPr>
            <p:cNvSpPr txBox="1">
              <a:spLocks/>
            </p:cNvSpPr>
            <p:nvPr/>
          </p:nvSpPr>
          <p:spPr>
            <a:xfrm>
              <a:off x="9049830" y="1590269"/>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38" name="Group 37">
              <a:extLst>
                <a:ext uri="{FF2B5EF4-FFF2-40B4-BE49-F238E27FC236}">
                  <a16:creationId xmlns:a16="http://schemas.microsoft.com/office/drawing/2014/main" id="{3D384EF6-4850-4866-A055-492E5D8B1EBA}"/>
                </a:ext>
              </a:extLst>
            </p:cNvPr>
            <p:cNvGrpSpPr/>
            <p:nvPr/>
          </p:nvGrpSpPr>
          <p:grpSpPr>
            <a:xfrm>
              <a:off x="10419145" y="2306317"/>
              <a:ext cx="545569" cy="657714"/>
              <a:chOff x="5838027" y="1368184"/>
              <a:chExt cx="1187134" cy="1431157"/>
            </a:xfrm>
          </p:grpSpPr>
          <p:sp>
            <p:nvSpPr>
              <p:cNvPr id="39" name="Freeform: Shape 16">
                <a:extLst>
                  <a:ext uri="{FF2B5EF4-FFF2-40B4-BE49-F238E27FC236}">
                    <a16:creationId xmlns:a16="http://schemas.microsoft.com/office/drawing/2014/main" id="{4D6EFD3B-27E9-4C55-8499-FB103509C534}"/>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17">
                <a:extLst>
                  <a:ext uri="{FF2B5EF4-FFF2-40B4-BE49-F238E27FC236}">
                    <a16:creationId xmlns:a16="http://schemas.microsoft.com/office/drawing/2014/main" id="{F1DFA271-4212-4AB5-91C2-2CFFDB520C6E}"/>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18">
                <a:extLst>
                  <a:ext uri="{FF2B5EF4-FFF2-40B4-BE49-F238E27FC236}">
                    <a16:creationId xmlns:a16="http://schemas.microsoft.com/office/drawing/2014/main" id="{707F6C5C-1A46-49EA-818F-2FD8E0854DB5}"/>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19">
                <a:extLst>
                  <a:ext uri="{FF2B5EF4-FFF2-40B4-BE49-F238E27FC236}">
                    <a16:creationId xmlns:a16="http://schemas.microsoft.com/office/drawing/2014/main" id="{F3ED30AA-1A6D-4774-8FFE-449E39B78EA1}"/>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45A17F83-0118-408F-AE64-8A2950A9BEA0}"/>
                </a:ext>
              </a:extLst>
            </p:cNvPr>
            <p:cNvGrpSpPr/>
            <p:nvPr/>
          </p:nvGrpSpPr>
          <p:grpSpPr>
            <a:xfrm>
              <a:off x="10415149" y="3450767"/>
              <a:ext cx="545569" cy="657714"/>
              <a:chOff x="5838027" y="1368184"/>
              <a:chExt cx="1187134" cy="1431157"/>
            </a:xfrm>
          </p:grpSpPr>
          <p:sp>
            <p:nvSpPr>
              <p:cNvPr id="44" name="Freeform: Shape 16">
                <a:extLst>
                  <a:ext uri="{FF2B5EF4-FFF2-40B4-BE49-F238E27FC236}">
                    <a16:creationId xmlns:a16="http://schemas.microsoft.com/office/drawing/2014/main" id="{DFEC7F47-9FDE-489F-BEAD-27C36C0ADB20}"/>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17">
                <a:extLst>
                  <a:ext uri="{FF2B5EF4-FFF2-40B4-BE49-F238E27FC236}">
                    <a16:creationId xmlns:a16="http://schemas.microsoft.com/office/drawing/2014/main" id="{F97EA2A6-5709-4645-B31E-CE2ADFE14D93}"/>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18">
                <a:extLst>
                  <a:ext uri="{FF2B5EF4-FFF2-40B4-BE49-F238E27FC236}">
                    <a16:creationId xmlns:a16="http://schemas.microsoft.com/office/drawing/2014/main" id="{0A8E1A3C-4D52-42D7-BBC2-CDA325CED58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19">
                <a:extLst>
                  <a:ext uri="{FF2B5EF4-FFF2-40B4-BE49-F238E27FC236}">
                    <a16:creationId xmlns:a16="http://schemas.microsoft.com/office/drawing/2014/main" id="{CD7EF3D7-3C09-4959-A79E-F6B24ACF121A}"/>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8" name="Straight Arrow Connector 47">
              <a:extLst>
                <a:ext uri="{FF2B5EF4-FFF2-40B4-BE49-F238E27FC236}">
                  <a16:creationId xmlns:a16="http://schemas.microsoft.com/office/drawing/2014/main" id="{8B676797-C1DC-429C-A0A5-959153D3FB7C}"/>
                </a:ext>
              </a:extLst>
            </p:cNvPr>
            <p:cNvCxnSpPr/>
            <p:nvPr/>
          </p:nvCxnSpPr>
          <p:spPr>
            <a:xfrm>
              <a:off x="9438226" y="2612601"/>
              <a:ext cx="9769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407557D-435B-4338-8614-A50BC777407C}"/>
                </a:ext>
              </a:extLst>
            </p:cNvPr>
            <p:cNvCxnSpPr>
              <a:cxnSpLocks/>
              <a:stCxn id="30" idx="3"/>
            </p:cNvCxnSpPr>
            <p:nvPr/>
          </p:nvCxnSpPr>
          <p:spPr>
            <a:xfrm>
              <a:off x="9168312" y="2914276"/>
              <a:ext cx="0" cy="2463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B0BA0850-8DCD-43DC-B790-D93FEFA769CF}"/>
                </a:ext>
              </a:extLst>
            </p:cNvPr>
            <p:cNvPicPr>
              <a:picLocks noChangeAspect="1"/>
            </p:cNvPicPr>
            <p:nvPr/>
          </p:nvPicPr>
          <p:blipFill rotWithShape="1">
            <a:blip r:embed="rId4"/>
            <a:srcRect l="32199" t="19838" r="30052" b="43602"/>
            <a:stretch/>
          </p:blipFill>
          <p:spPr>
            <a:xfrm>
              <a:off x="9741731" y="2394227"/>
              <a:ext cx="461164" cy="472322"/>
            </a:xfrm>
            <a:prstGeom prst="rect">
              <a:avLst/>
            </a:prstGeom>
          </p:spPr>
        </p:pic>
        <p:pic>
          <p:nvPicPr>
            <p:cNvPr id="51" name="Picture 50">
              <a:extLst>
                <a:ext uri="{FF2B5EF4-FFF2-40B4-BE49-F238E27FC236}">
                  <a16:creationId xmlns:a16="http://schemas.microsoft.com/office/drawing/2014/main" id="{CB645710-3747-4FC2-866C-D535E9723240}"/>
                </a:ext>
              </a:extLst>
            </p:cNvPr>
            <p:cNvPicPr>
              <a:picLocks noChangeAspect="1"/>
            </p:cNvPicPr>
            <p:nvPr/>
          </p:nvPicPr>
          <p:blipFill rotWithShape="1">
            <a:blip r:embed="rId5"/>
            <a:srcRect l="27557" t="28358" r="44873" b="44928"/>
            <a:stretch/>
          </p:blipFill>
          <p:spPr>
            <a:xfrm>
              <a:off x="8952141" y="3047958"/>
              <a:ext cx="431765" cy="394757"/>
            </a:xfrm>
            <a:prstGeom prst="rect">
              <a:avLst/>
            </a:prstGeom>
          </p:spPr>
        </p:pic>
      </p:grpSp>
    </p:spTree>
    <p:extLst>
      <p:ext uri="{BB962C8B-B14F-4D97-AF65-F5344CB8AC3E}">
        <p14:creationId xmlns:p14="http://schemas.microsoft.com/office/powerpoint/2010/main" val="263088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Monitoring</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54323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600045DD-6F62-4F92-8680-76E616AE223B}"/>
              </a:ext>
            </a:extLst>
          </p:cNvPr>
          <p:cNvSpPr/>
          <p:nvPr/>
        </p:nvSpPr>
        <p:spPr bwMode="auto">
          <a:xfrm>
            <a:off x="839380" y="1710218"/>
            <a:ext cx="3079533" cy="2056680"/>
          </a:xfrm>
          <a:prstGeom prst="cub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 am having an issue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with my application but cannot see any issues?“ </a:t>
            </a:r>
          </a:p>
        </p:txBody>
      </p:sp>
      <p:sp>
        <p:nvSpPr>
          <p:cNvPr id="6" name="Cube 5">
            <a:extLst>
              <a:ext uri="{FF2B5EF4-FFF2-40B4-BE49-F238E27FC236}">
                <a16:creationId xmlns:a16="http://schemas.microsoft.com/office/drawing/2014/main" id="{5DFE5D90-76E2-494B-81CA-002A8079BF18}"/>
              </a:ext>
            </a:extLst>
          </p:cNvPr>
          <p:cNvSpPr/>
          <p:nvPr/>
        </p:nvSpPr>
        <p:spPr bwMode="auto">
          <a:xfrm>
            <a:off x="8078266" y="4113142"/>
            <a:ext cx="3079533" cy="2056680"/>
          </a:xfrm>
          <a:prstGeom prst="cub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46630" rIns="182854"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“if I am using Azure, can Microsoft provide monitoring tools for me?”</a:t>
            </a:r>
          </a:p>
        </p:txBody>
      </p:sp>
      <p:sp>
        <p:nvSpPr>
          <p:cNvPr id="8" name="Cube 7">
            <a:extLst>
              <a:ext uri="{FF2B5EF4-FFF2-40B4-BE49-F238E27FC236}">
                <a16:creationId xmlns:a16="http://schemas.microsoft.com/office/drawing/2014/main" id="{FBBE59D3-EEC2-4889-9704-821D2CBE2E05}"/>
              </a:ext>
            </a:extLst>
          </p:cNvPr>
          <p:cNvSpPr/>
          <p:nvPr/>
        </p:nvSpPr>
        <p:spPr bwMode="auto">
          <a:xfrm>
            <a:off x="4458824" y="4125486"/>
            <a:ext cx="3079533" cy="2056680"/>
          </a:xfrm>
          <a:prstGeom prst="cub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46630" rIns="182854"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 know OSS monitoring products, but I want to focus on my products rather maintaining monitoring tools.”</a:t>
            </a:r>
          </a:p>
        </p:txBody>
      </p:sp>
      <p:sp>
        <p:nvSpPr>
          <p:cNvPr id="13" name="Cube 12">
            <a:extLst>
              <a:ext uri="{FF2B5EF4-FFF2-40B4-BE49-F238E27FC236}">
                <a16:creationId xmlns:a16="http://schemas.microsoft.com/office/drawing/2014/main" id="{3FDCE3EC-437A-4183-9739-4CEDBA839718}"/>
              </a:ext>
            </a:extLst>
          </p:cNvPr>
          <p:cNvSpPr/>
          <p:nvPr/>
        </p:nvSpPr>
        <p:spPr bwMode="auto">
          <a:xfrm>
            <a:off x="4458824" y="1722557"/>
            <a:ext cx="3079533" cy="2056680"/>
          </a:xfrm>
          <a:prstGeom prst="cub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46630" rIns="182854"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“many tools have nice graphs but does not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help where to go to troubleshoot next”</a:t>
            </a:r>
          </a:p>
        </p:txBody>
      </p:sp>
      <p:sp>
        <p:nvSpPr>
          <p:cNvPr id="14" name="Cube 13">
            <a:extLst>
              <a:ext uri="{FF2B5EF4-FFF2-40B4-BE49-F238E27FC236}">
                <a16:creationId xmlns:a16="http://schemas.microsoft.com/office/drawing/2014/main" id="{ED902B2C-A25D-4B10-8E23-B31841EC60F2}"/>
              </a:ext>
            </a:extLst>
          </p:cNvPr>
          <p:cNvSpPr/>
          <p:nvPr/>
        </p:nvSpPr>
        <p:spPr bwMode="auto">
          <a:xfrm>
            <a:off x="8078266" y="1722558"/>
            <a:ext cx="3079533" cy="2056680"/>
          </a:xfrm>
          <a:prstGeom prst="cub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46630" rIns="182854"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 want to dig within the cluster but have filter to focus on my workloads.”</a:t>
            </a:r>
          </a:p>
        </p:txBody>
      </p:sp>
      <p:sp>
        <p:nvSpPr>
          <p:cNvPr id="17" name="Cube 16">
            <a:extLst>
              <a:ext uri="{FF2B5EF4-FFF2-40B4-BE49-F238E27FC236}">
                <a16:creationId xmlns:a16="http://schemas.microsoft.com/office/drawing/2014/main" id="{27743103-CFBE-4D39-871F-67C25D57EA1F}"/>
              </a:ext>
            </a:extLst>
          </p:cNvPr>
          <p:cNvSpPr/>
          <p:nvPr/>
        </p:nvSpPr>
        <p:spPr bwMode="auto">
          <a:xfrm>
            <a:off x="839380" y="4113144"/>
            <a:ext cx="3079533" cy="2056680"/>
          </a:xfrm>
          <a:prstGeom prst="cub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46630" rIns="182854"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“I don’t want my </a:t>
            </a:r>
            <a:r>
              <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rPr>
              <a:t>devs</a:t>
            </a: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to touch </a:t>
            </a:r>
            <a:r>
              <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rPr>
              <a:t>kubectl</a:t>
            </a: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commands. It is another tool with additional learning.”</a:t>
            </a:r>
          </a:p>
        </p:txBody>
      </p:sp>
      <p:sp>
        <p:nvSpPr>
          <p:cNvPr id="10" name="Cube 9">
            <a:extLst>
              <a:ext uri="{FF2B5EF4-FFF2-40B4-BE49-F238E27FC236}">
                <a16:creationId xmlns:a16="http://schemas.microsoft.com/office/drawing/2014/main" id="{9E1C0049-D2A3-4A2A-8581-2BB175AD9054}"/>
              </a:ext>
            </a:extLst>
          </p:cNvPr>
          <p:cNvSpPr/>
          <p:nvPr/>
        </p:nvSpPr>
        <p:spPr bwMode="auto">
          <a:xfrm>
            <a:off x="8078266" y="4113142"/>
            <a:ext cx="3079533" cy="2056680"/>
          </a:xfrm>
          <a:prstGeom prst="cube">
            <a:avLst/>
          </a:prstGeom>
          <a:ln w="19050">
            <a:solidFill>
              <a:srgbClr val="0078D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08" tIns="46630" rIns="365708"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Native Monitoring Experience </a:t>
            </a:r>
          </a:p>
        </p:txBody>
      </p:sp>
      <p:sp>
        <p:nvSpPr>
          <p:cNvPr id="11" name="Cube 10">
            <a:extLst>
              <a:ext uri="{FF2B5EF4-FFF2-40B4-BE49-F238E27FC236}">
                <a16:creationId xmlns:a16="http://schemas.microsoft.com/office/drawing/2014/main" id="{90F33A10-223E-46FC-9A95-DBB715550E55}"/>
              </a:ext>
            </a:extLst>
          </p:cNvPr>
          <p:cNvSpPr/>
          <p:nvPr/>
        </p:nvSpPr>
        <p:spPr bwMode="auto">
          <a:xfrm>
            <a:off x="839380" y="1707862"/>
            <a:ext cx="3079533" cy="2056680"/>
          </a:xfrm>
          <a:prstGeom prst="cube">
            <a:avLst/>
          </a:prstGeom>
          <a:ln w="19050">
            <a:solidFill>
              <a:srgbClr val="0078D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08" tIns="46630" rIns="365708"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E7E6E6">
                    <a:lumMod val="10000"/>
                  </a:srgbClr>
                </a:solidFill>
                <a:effectLst/>
                <a:uLnTx/>
                <a:uFillTx/>
                <a:latin typeface="Segoe UI"/>
                <a:ea typeface="+mn-ea"/>
                <a:cs typeface="+mn-cs"/>
              </a:rPr>
              <a:t>Is my cluster healthy? </a:t>
            </a:r>
          </a:p>
        </p:txBody>
      </p:sp>
      <p:sp>
        <p:nvSpPr>
          <p:cNvPr id="9" name="Cube 8">
            <a:extLst>
              <a:ext uri="{FF2B5EF4-FFF2-40B4-BE49-F238E27FC236}">
                <a16:creationId xmlns:a16="http://schemas.microsoft.com/office/drawing/2014/main" id="{1E1B6CF0-57DF-4B0A-A126-3F101CA393DC}"/>
              </a:ext>
            </a:extLst>
          </p:cNvPr>
          <p:cNvSpPr/>
          <p:nvPr/>
        </p:nvSpPr>
        <p:spPr bwMode="auto">
          <a:xfrm>
            <a:off x="4458824" y="4113143"/>
            <a:ext cx="3079533" cy="2056680"/>
          </a:xfrm>
          <a:prstGeom prst="cube">
            <a:avLst/>
          </a:prstGeom>
          <a:ln w="19050">
            <a:solidFill>
              <a:srgbClr val="0078D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08" tIns="46630" rIns="365708"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Lower</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Maintenance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Cost</a:t>
            </a:r>
          </a:p>
        </p:txBody>
      </p:sp>
      <p:sp>
        <p:nvSpPr>
          <p:cNvPr id="12" name="Cube 11">
            <a:extLst>
              <a:ext uri="{FF2B5EF4-FFF2-40B4-BE49-F238E27FC236}">
                <a16:creationId xmlns:a16="http://schemas.microsoft.com/office/drawing/2014/main" id="{2C3366DB-2DB6-4346-B15E-B8EFD60CB308}"/>
              </a:ext>
            </a:extLst>
          </p:cNvPr>
          <p:cNvSpPr/>
          <p:nvPr/>
        </p:nvSpPr>
        <p:spPr bwMode="auto">
          <a:xfrm>
            <a:off x="4458824" y="1712718"/>
            <a:ext cx="3079533" cy="2056680"/>
          </a:xfrm>
          <a:prstGeom prst="cube">
            <a:avLst/>
          </a:prstGeom>
          <a:ln w="19050">
            <a:solidFill>
              <a:srgbClr val="0078D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08" tIns="46630" rIns="365708"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Troubleshooting Guidance</a:t>
            </a:r>
          </a:p>
        </p:txBody>
      </p:sp>
      <p:sp>
        <p:nvSpPr>
          <p:cNvPr id="15" name="Cube 14">
            <a:extLst>
              <a:ext uri="{FF2B5EF4-FFF2-40B4-BE49-F238E27FC236}">
                <a16:creationId xmlns:a16="http://schemas.microsoft.com/office/drawing/2014/main" id="{2B0A3D89-4664-471C-AC3B-9F8FC2062353}"/>
              </a:ext>
            </a:extLst>
          </p:cNvPr>
          <p:cNvSpPr/>
          <p:nvPr/>
        </p:nvSpPr>
        <p:spPr bwMode="auto">
          <a:xfrm>
            <a:off x="8078266" y="1724258"/>
            <a:ext cx="3079533" cy="2056680"/>
          </a:xfrm>
          <a:prstGeom prst="cube">
            <a:avLst/>
          </a:prstGeom>
          <a:ln w="19050">
            <a:solidFill>
              <a:srgbClr val="0078D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08" tIns="46630" rIns="365708"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Drill down experience with filters</a:t>
            </a:r>
          </a:p>
        </p:txBody>
      </p:sp>
      <p:sp>
        <p:nvSpPr>
          <p:cNvPr id="16" name="Cube 15">
            <a:extLst>
              <a:ext uri="{FF2B5EF4-FFF2-40B4-BE49-F238E27FC236}">
                <a16:creationId xmlns:a16="http://schemas.microsoft.com/office/drawing/2014/main" id="{57F5B874-59B9-46B5-A9B1-4C90D4C84D13}"/>
              </a:ext>
            </a:extLst>
          </p:cNvPr>
          <p:cNvSpPr/>
          <p:nvPr/>
        </p:nvSpPr>
        <p:spPr bwMode="auto">
          <a:xfrm>
            <a:off x="839380" y="4113144"/>
            <a:ext cx="3079533" cy="2056680"/>
          </a:xfrm>
          <a:prstGeom prst="cube">
            <a:avLst/>
          </a:prstGeom>
          <a:ln w="19050">
            <a:solidFill>
              <a:srgbClr val="0078D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08" tIns="46630" rIns="365708"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Usability and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7E6E6">
                    <a:lumMod val="10000"/>
                  </a:srgbClr>
                </a:solidFill>
                <a:effectLst/>
                <a:uLnTx/>
                <a:uFillTx/>
                <a:latin typeface="Segoe UI"/>
                <a:ea typeface="+mn-ea"/>
                <a:cs typeface="+mn-cs"/>
              </a:rPr>
              <a:t>Control</a:t>
            </a:r>
          </a:p>
        </p:txBody>
      </p:sp>
      <p:sp>
        <p:nvSpPr>
          <p:cNvPr id="2" name="Title 1">
            <a:extLst>
              <a:ext uri="{FF2B5EF4-FFF2-40B4-BE49-F238E27FC236}">
                <a16:creationId xmlns:a16="http://schemas.microsoft.com/office/drawing/2014/main" id="{36A65D28-988D-47C0-9375-4A8C73874B93}"/>
              </a:ext>
            </a:extLst>
          </p:cNvPr>
          <p:cNvSpPr>
            <a:spLocks noGrp="1"/>
          </p:cNvSpPr>
          <p:nvPr>
            <p:ph type="title"/>
          </p:nvPr>
        </p:nvSpPr>
        <p:spPr/>
        <p:txBody>
          <a:bodyPr/>
          <a:lstStyle/>
          <a:p>
            <a:r>
              <a:rPr lang="en-US" dirty="0"/>
              <a:t>Common container monitoring pain points </a:t>
            </a:r>
          </a:p>
        </p:txBody>
      </p:sp>
    </p:spTree>
    <p:extLst>
      <p:ext uri="{BB962C8B-B14F-4D97-AF65-F5344CB8AC3E}">
        <p14:creationId xmlns:p14="http://schemas.microsoft.com/office/powerpoint/2010/main" val="4212553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12"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7CB44E59-EA9D-413C-AB4F-247DFF0BB429}"/>
              </a:ext>
            </a:extLst>
          </p:cNvPr>
          <p:cNvSpPr txBox="1">
            <a:spLocks/>
          </p:cNvSpPr>
          <p:nvPr/>
        </p:nvSpPr>
        <p:spPr>
          <a:xfrm>
            <a:off x="455995" y="620827"/>
            <a:ext cx="11562588"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745"/>
              <a:t>Azure Monitor for containers</a:t>
            </a:r>
          </a:p>
        </p:txBody>
      </p:sp>
      <p:sp>
        <p:nvSpPr>
          <p:cNvPr id="58" name="Title 1">
            <a:extLst>
              <a:ext uri="{FF2B5EF4-FFF2-40B4-BE49-F238E27FC236}">
                <a16:creationId xmlns:a16="http://schemas.microsoft.com/office/drawing/2014/main" id="{F7BAC9DC-B423-4D87-9EA9-088339F9780C}"/>
              </a:ext>
            </a:extLst>
          </p:cNvPr>
          <p:cNvSpPr txBox="1">
            <a:spLocks/>
          </p:cNvSpPr>
          <p:nvPr/>
        </p:nvSpPr>
        <p:spPr>
          <a:xfrm>
            <a:off x="8431727" y="904795"/>
            <a:ext cx="1075710" cy="52047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Azure </a:t>
            </a:r>
            <a:br>
              <a:rPr lang="en-US" sz="1176" spc="0">
                <a:solidFill>
                  <a:srgbClr val="000000"/>
                </a:solidFill>
                <a:latin typeface="Segoe UI Semibold" panose="020B0702040204020203" pitchFamily="34" charset="0"/>
                <a:cs typeface="Segoe UI Semibold" panose="020B0702040204020203" pitchFamily="34" charset="0"/>
              </a:rPr>
            </a:br>
            <a:r>
              <a:rPr lang="en-US" sz="1176" spc="0">
                <a:solidFill>
                  <a:srgbClr val="000000"/>
                </a:solidFill>
                <a:latin typeface="Segoe UI Semibold" panose="020B0702040204020203" pitchFamily="34" charset="0"/>
                <a:cs typeface="Segoe UI Semibold" panose="020B0702040204020203" pitchFamily="34" charset="0"/>
              </a:rPr>
              <a:t>Monitor </a:t>
            </a:r>
            <a:br>
              <a:rPr lang="en-US" sz="1176" spc="0">
                <a:solidFill>
                  <a:srgbClr val="000000"/>
                </a:solidFill>
                <a:latin typeface="Segoe UI Semibold" panose="020B0702040204020203" pitchFamily="34" charset="0"/>
                <a:cs typeface="Segoe UI Semibold" panose="020B0702040204020203" pitchFamily="34" charset="0"/>
              </a:rPr>
            </a:br>
            <a:r>
              <a:rPr lang="en-US" sz="980" i="1" spc="0">
                <a:solidFill>
                  <a:srgbClr val="000000"/>
                </a:solidFill>
                <a:latin typeface="+mn-lt"/>
                <a:cs typeface="Segoe UI Semibold" panose="020B0702040204020203" pitchFamily="34" charset="0"/>
              </a:rPr>
              <a:t>for containers</a:t>
            </a:r>
            <a:endParaRPr lang="en-US" sz="1176" i="1" spc="0">
              <a:solidFill>
                <a:srgbClr val="000000"/>
              </a:solidFill>
              <a:latin typeface="+mn-lt"/>
              <a:cs typeface="Segoe UI Semibold" panose="020B0702040204020203" pitchFamily="34" charset="0"/>
            </a:endParaRPr>
          </a:p>
        </p:txBody>
      </p:sp>
      <p:sp>
        <p:nvSpPr>
          <p:cNvPr id="59" name="Rectangle: Rounded Corners 118">
            <a:extLst>
              <a:ext uri="{FF2B5EF4-FFF2-40B4-BE49-F238E27FC236}">
                <a16:creationId xmlns:a16="http://schemas.microsoft.com/office/drawing/2014/main" id="{A4029BE3-5F1C-4A87-8B46-8CCD07ADDA1E}"/>
              </a:ext>
            </a:extLst>
          </p:cNvPr>
          <p:cNvSpPr/>
          <p:nvPr/>
        </p:nvSpPr>
        <p:spPr bwMode="auto">
          <a:xfrm>
            <a:off x="8361812" y="1509688"/>
            <a:ext cx="1215540" cy="472748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60" name="Group 59">
            <a:extLst>
              <a:ext uri="{FF2B5EF4-FFF2-40B4-BE49-F238E27FC236}">
                <a16:creationId xmlns:a16="http://schemas.microsoft.com/office/drawing/2014/main" id="{C7D79F95-5483-445E-8981-DFDF190D359B}"/>
              </a:ext>
            </a:extLst>
          </p:cNvPr>
          <p:cNvGrpSpPr/>
          <p:nvPr/>
        </p:nvGrpSpPr>
        <p:grpSpPr>
          <a:xfrm>
            <a:off x="9407795" y="1333331"/>
            <a:ext cx="358570" cy="358570"/>
            <a:chOff x="6105822" y="3412335"/>
            <a:chExt cx="1116983" cy="1113040"/>
          </a:xfrm>
        </p:grpSpPr>
        <p:sp>
          <p:nvSpPr>
            <p:cNvPr id="61" name="Freeform: Shape 60">
              <a:extLst>
                <a:ext uri="{FF2B5EF4-FFF2-40B4-BE49-F238E27FC236}">
                  <a16:creationId xmlns:a16="http://schemas.microsoft.com/office/drawing/2014/main" id="{8E17B478-3EE8-4C61-A97B-997D0C43C7B5}"/>
                </a:ext>
              </a:extLst>
            </p:cNvPr>
            <p:cNvSpPr/>
            <p:nvPr/>
          </p:nvSpPr>
          <p:spPr>
            <a:xfrm>
              <a:off x="6105822" y="3412335"/>
              <a:ext cx="1116983" cy="1113040"/>
            </a:xfrm>
            <a:custGeom>
              <a:avLst/>
              <a:gdLst>
                <a:gd name="connsiteX0" fmla="*/ 1116983 w 1116983"/>
                <a:gd name="connsiteY0" fmla="*/ 556520 h 1113040"/>
                <a:gd name="connsiteX1" fmla="*/ 558492 w 1116983"/>
                <a:gd name="connsiteY1" fmla="*/ 1113041 h 1113040"/>
                <a:gd name="connsiteX2" fmla="*/ 0 w 1116983"/>
                <a:gd name="connsiteY2" fmla="*/ 556520 h 1113040"/>
                <a:gd name="connsiteX3" fmla="*/ 558492 w 1116983"/>
                <a:gd name="connsiteY3" fmla="*/ 0 h 1113040"/>
                <a:gd name="connsiteX4" fmla="*/ 1116983 w 1116983"/>
                <a:gd name="connsiteY4" fmla="*/ 556520 h 11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983" h="1113040">
                  <a:moveTo>
                    <a:pt x="1116983" y="556520"/>
                  </a:moveTo>
                  <a:cubicBezTo>
                    <a:pt x="1116983" y="863878"/>
                    <a:pt x="866938" y="1113041"/>
                    <a:pt x="558492" y="1113041"/>
                  </a:cubicBezTo>
                  <a:cubicBezTo>
                    <a:pt x="250045" y="1113041"/>
                    <a:pt x="0" y="863878"/>
                    <a:pt x="0" y="556520"/>
                  </a:cubicBezTo>
                  <a:cubicBezTo>
                    <a:pt x="0" y="249163"/>
                    <a:pt x="250045" y="0"/>
                    <a:pt x="558492" y="0"/>
                  </a:cubicBezTo>
                  <a:cubicBezTo>
                    <a:pt x="866938" y="0"/>
                    <a:pt x="1116983" y="249163"/>
                    <a:pt x="1116983" y="556520"/>
                  </a:cubicBezTo>
                  <a:close/>
                </a:path>
              </a:pathLst>
            </a:custGeom>
            <a:solidFill>
              <a:srgbClr val="0F78D4"/>
            </a:solidFill>
            <a:ln w="65617"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0896A011-EAF9-48D3-8BD3-F2D7B08FA6FE}"/>
                </a:ext>
              </a:extLst>
            </p:cNvPr>
            <p:cNvSpPr/>
            <p:nvPr/>
          </p:nvSpPr>
          <p:spPr>
            <a:xfrm>
              <a:off x="6178097" y="3484610"/>
              <a:ext cx="972432" cy="968490"/>
            </a:xfrm>
            <a:custGeom>
              <a:avLst/>
              <a:gdLst>
                <a:gd name="connsiteX0" fmla="*/ 972432 w 972432"/>
                <a:gd name="connsiteY0" fmla="*/ 484245 h 968490"/>
                <a:gd name="connsiteX1" fmla="*/ 486216 w 972432"/>
                <a:gd name="connsiteY1" fmla="*/ 968490 h 968490"/>
                <a:gd name="connsiteX2" fmla="*/ 0 w 972432"/>
                <a:gd name="connsiteY2" fmla="*/ 484245 h 968490"/>
                <a:gd name="connsiteX3" fmla="*/ 486216 w 972432"/>
                <a:gd name="connsiteY3" fmla="*/ 0 h 968490"/>
                <a:gd name="connsiteX4" fmla="*/ 972432 w 972432"/>
                <a:gd name="connsiteY4" fmla="*/ 484245 h 96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432" h="968490">
                  <a:moveTo>
                    <a:pt x="972432" y="484245"/>
                  </a:moveTo>
                  <a:cubicBezTo>
                    <a:pt x="972432" y="751686"/>
                    <a:pt x="754746" y="968490"/>
                    <a:pt x="486216" y="968490"/>
                  </a:cubicBezTo>
                  <a:cubicBezTo>
                    <a:pt x="217686" y="968490"/>
                    <a:pt x="0" y="751686"/>
                    <a:pt x="0" y="484245"/>
                  </a:cubicBezTo>
                  <a:cubicBezTo>
                    <a:pt x="0" y="216804"/>
                    <a:pt x="217686" y="0"/>
                    <a:pt x="486216" y="0"/>
                  </a:cubicBezTo>
                  <a:cubicBezTo>
                    <a:pt x="754746" y="0"/>
                    <a:pt x="972432" y="216804"/>
                    <a:pt x="972432" y="484245"/>
                  </a:cubicBezTo>
                  <a:close/>
                </a:path>
              </a:pathLst>
            </a:custGeom>
            <a:solidFill>
              <a:schemeClr val="bg1"/>
            </a:solidFill>
            <a:ln w="65617"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3EDB94E6-9122-4782-B088-C18A0C05D997}"/>
                </a:ext>
              </a:extLst>
            </p:cNvPr>
            <p:cNvSpPr/>
            <p:nvPr/>
          </p:nvSpPr>
          <p:spPr>
            <a:xfrm>
              <a:off x="6251687" y="3997766"/>
              <a:ext cx="250992" cy="262819"/>
            </a:xfrm>
            <a:custGeom>
              <a:avLst/>
              <a:gdLst>
                <a:gd name="connsiteX0" fmla="*/ 0 w 250992"/>
                <a:gd name="connsiteY0" fmla="*/ 0 h 262819"/>
                <a:gd name="connsiteX1" fmla="*/ 119583 w 250992"/>
                <a:gd name="connsiteY1" fmla="*/ 262820 h 262819"/>
                <a:gd name="connsiteX2" fmla="*/ 250993 w 250992"/>
                <a:gd name="connsiteY2" fmla="*/ 131410 h 262819"/>
                <a:gd name="connsiteX3" fmla="*/ 185288 w 250992"/>
                <a:gd name="connsiteY3" fmla="*/ 0 h 262819"/>
              </a:gdLst>
              <a:ahLst/>
              <a:cxnLst>
                <a:cxn ang="0">
                  <a:pos x="connsiteX0" y="connsiteY0"/>
                </a:cxn>
                <a:cxn ang="0">
                  <a:pos x="connsiteX1" y="connsiteY1"/>
                </a:cxn>
                <a:cxn ang="0">
                  <a:pos x="connsiteX2" y="connsiteY2"/>
                </a:cxn>
                <a:cxn ang="0">
                  <a:pos x="connsiteX3" y="connsiteY3"/>
                </a:cxn>
              </a:cxnLst>
              <a:rect l="l" t="t" r="r" b="b"/>
              <a:pathLst>
                <a:path w="250992" h="262819">
                  <a:moveTo>
                    <a:pt x="0" y="0"/>
                  </a:moveTo>
                  <a:cubicBezTo>
                    <a:pt x="6673" y="99209"/>
                    <a:pt x="49171" y="192612"/>
                    <a:pt x="119583" y="262820"/>
                  </a:cubicBezTo>
                  <a:lnTo>
                    <a:pt x="250993" y="131410"/>
                  </a:lnTo>
                  <a:cubicBezTo>
                    <a:pt x="215430" y="95884"/>
                    <a:pt x="192371" y="49766"/>
                    <a:pt x="185288" y="0"/>
                  </a:cubicBezTo>
                  <a:close/>
                </a:path>
              </a:pathLst>
            </a:custGeom>
            <a:solidFill>
              <a:srgbClr val="0F78D4"/>
            </a:solidFill>
            <a:ln w="65617"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BA59DC3B-F802-47CB-BE97-26EC70C93B08}"/>
                </a:ext>
              </a:extLst>
            </p:cNvPr>
            <p:cNvSpPr/>
            <p:nvPr/>
          </p:nvSpPr>
          <p:spPr>
            <a:xfrm>
              <a:off x="6693224" y="3557543"/>
              <a:ext cx="242451" cy="229310"/>
            </a:xfrm>
            <a:custGeom>
              <a:avLst/>
              <a:gdLst>
                <a:gd name="connsiteX0" fmla="*/ 242451 w 242451"/>
                <a:gd name="connsiteY0" fmla="*/ 100528 h 229310"/>
                <a:gd name="connsiteX1" fmla="*/ 0 w 242451"/>
                <a:gd name="connsiteY1" fmla="*/ 0 h 229310"/>
                <a:gd name="connsiteX2" fmla="*/ 0 w 242451"/>
                <a:gd name="connsiteY2" fmla="*/ 183317 h 229310"/>
                <a:gd name="connsiteX3" fmla="*/ 112355 w 242451"/>
                <a:gd name="connsiteY3" fmla="*/ 229310 h 229310"/>
              </a:gdLst>
              <a:ahLst/>
              <a:cxnLst>
                <a:cxn ang="0">
                  <a:pos x="connsiteX0" y="connsiteY0"/>
                </a:cxn>
                <a:cxn ang="0">
                  <a:pos x="connsiteX1" y="connsiteY1"/>
                </a:cxn>
                <a:cxn ang="0">
                  <a:pos x="connsiteX2" y="connsiteY2"/>
                </a:cxn>
                <a:cxn ang="0">
                  <a:pos x="connsiteX3" y="connsiteY3"/>
                </a:cxn>
              </a:cxnLst>
              <a:rect l="l" t="t" r="r" b="b"/>
              <a:pathLst>
                <a:path w="242451" h="229310">
                  <a:moveTo>
                    <a:pt x="242451" y="100528"/>
                  </a:moveTo>
                  <a:cubicBezTo>
                    <a:pt x="174807" y="41399"/>
                    <a:pt x="89638" y="6085"/>
                    <a:pt x="0" y="0"/>
                  </a:cubicBezTo>
                  <a:lnTo>
                    <a:pt x="0" y="183317"/>
                  </a:lnTo>
                  <a:cubicBezTo>
                    <a:pt x="40971" y="188016"/>
                    <a:pt x="79850" y="203931"/>
                    <a:pt x="112355" y="229310"/>
                  </a:cubicBezTo>
                  <a:close/>
                </a:path>
              </a:pathLst>
            </a:custGeom>
            <a:solidFill>
              <a:srgbClr val="0F78D4"/>
            </a:solidFill>
            <a:ln w="65617"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32C973CD-A4C6-4B6A-9E10-9087C3D85913}"/>
                </a:ext>
              </a:extLst>
            </p:cNvPr>
            <p:cNvSpPr/>
            <p:nvPr/>
          </p:nvSpPr>
          <p:spPr>
            <a:xfrm>
              <a:off x="6392952" y="3557543"/>
              <a:ext cx="243765" cy="231938"/>
            </a:xfrm>
            <a:custGeom>
              <a:avLst/>
              <a:gdLst>
                <a:gd name="connsiteX0" fmla="*/ 0 w 243765"/>
                <a:gd name="connsiteY0" fmla="*/ 100528 h 231938"/>
                <a:gd name="connsiteX1" fmla="*/ 131410 w 243765"/>
                <a:gd name="connsiteY1" fmla="*/ 231938 h 231938"/>
                <a:gd name="connsiteX2" fmla="*/ 243765 w 243765"/>
                <a:gd name="connsiteY2" fmla="*/ 185945 h 231938"/>
                <a:gd name="connsiteX3" fmla="*/ 243765 w 243765"/>
                <a:gd name="connsiteY3" fmla="*/ 0 h 231938"/>
                <a:gd name="connsiteX4" fmla="*/ 0 w 243765"/>
                <a:gd name="connsiteY4" fmla="*/ 100528 h 23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65" h="231938">
                  <a:moveTo>
                    <a:pt x="0" y="100528"/>
                  </a:moveTo>
                  <a:lnTo>
                    <a:pt x="131410" y="231938"/>
                  </a:lnTo>
                  <a:cubicBezTo>
                    <a:pt x="163915" y="206559"/>
                    <a:pt x="202794" y="190644"/>
                    <a:pt x="243765" y="185945"/>
                  </a:cubicBezTo>
                  <a:lnTo>
                    <a:pt x="243765" y="0"/>
                  </a:lnTo>
                  <a:cubicBezTo>
                    <a:pt x="153669" y="5802"/>
                    <a:pt x="67995" y="41134"/>
                    <a:pt x="0" y="100528"/>
                  </a:cubicBezTo>
                  <a:close/>
                </a:path>
              </a:pathLst>
            </a:custGeom>
            <a:solidFill>
              <a:srgbClr val="0F78D4"/>
            </a:solidFill>
            <a:ln w="65617"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AF21858E-4187-485F-9C8B-6E8F130531BB}"/>
                </a:ext>
              </a:extLst>
            </p:cNvPr>
            <p:cNvSpPr/>
            <p:nvPr/>
          </p:nvSpPr>
          <p:spPr>
            <a:xfrm>
              <a:off x="6846973" y="3698808"/>
              <a:ext cx="229967" cy="241136"/>
            </a:xfrm>
            <a:custGeom>
              <a:avLst/>
              <a:gdLst>
                <a:gd name="connsiteX0" fmla="*/ 0 w 229967"/>
                <a:gd name="connsiteY0" fmla="*/ 128782 h 241136"/>
                <a:gd name="connsiteX1" fmla="*/ 46650 w 229967"/>
                <a:gd name="connsiteY1" fmla="*/ 241137 h 241136"/>
                <a:gd name="connsiteX2" fmla="*/ 229967 w 229967"/>
                <a:gd name="connsiteY2" fmla="*/ 241137 h 241136"/>
                <a:gd name="connsiteX3" fmla="*/ 129439 w 229967"/>
                <a:gd name="connsiteY3" fmla="*/ 0 h 241136"/>
              </a:gdLst>
              <a:ahLst/>
              <a:cxnLst>
                <a:cxn ang="0">
                  <a:pos x="connsiteX0" y="connsiteY0"/>
                </a:cxn>
                <a:cxn ang="0">
                  <a:pos x="connsiteX1" y="connsiteY1"/>
                </a:cxn>
                <a:cxn ang="0">
                  <a:pos x="connsiteX2" y="connsiteY2"/>
                </a:cxn>
                <a:cxn ang="0">
                  <a:pos x="connsiteX3" y="connsiteY3"/>
                </a:cxn>
              </a:cxnLst>
              <a:rect l="l" t="t" r="r" b="b"/>
              <a:pathLst>
                <a:path w="229967" h="241136">
                  <a:moveTo>
                    <a:pt x="0" y="128782"/>
                  </a:moveTo>
                  <a:cubicBezTo>
                    <a:pt x="25080" y="161526"/>
                    <a:pt x="41162" y="200258"/>
                    <a:pt x="46650" y="241137"/>
                  </a:cubicBezTo>
                  <a:lnTo>
                    <a:pt x="229967" y="241137"/>
                  </a:lnTo>
                  <a:cubicBezTo>
                    <a:pt x="224034" y="151856"/>
                    <a:pt x="188682" y="67057"/>
                    <a:pt x="129439" y="0"/>
                  </a:cubicBezTo>
                  <a:close/>
                </a:path>
              </a:pathLst>
            </a:custGeom>
            <a:solidFill>
              <a:srgbClr val="0F78D4"/>
            </a:solidFill>
            <a:ln w="65617"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DC3D063C-6528-49E4-A25F-AFEE2A23B307}"/>
                </a:ext>
              </a:extLst>
            </p:cNvPr>
            <p:cNvSpPr/>
            <p:nvPr/>
          </p:nvSpPr>
          <p:spPr>
            <a:xfrm>
              <a:off x="6251687" y="3696180"/>
              <a:ext cx="229967" cy="243765"/>
            </a:xfrm>
            <a:custGeom>
              <a:avLst/>
              <a:gdLst>
                <a:gd name="connsiteX0" fmla="*/ 229967 w 229967"/>
                <a:gd name="connsiteY0" fmla="*/ 131410 h 243765"/>
                <a:gd name="connsiteX1" fmla="*/ 98557 w 229967"/>
                <a:gd name="connsiteY1" fmla="*/ 0 h 243765"/>
                <a:gd name="connsiteX2" fmla="*/ 0 w 229967"/>
                <a:gd name="connsiteY2" fmla="*/ 243765 h 243765"/>
                <a:gd name="connsiteX3" fmla="*/ 183317 w 229967"/>
                <a:gd name="connsiteY3" fmla="*/ 243765 h 243765"/>
                <a:gd name="connsiteX4" fmla="*/ 229967 w 229967"/>
                <a:gd name="connsiteY4" fmla="*/ 131410 h 24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67" h="243765">
                  <a:moveTo>
                    <a:pt x="229967" y="131410"/>
                  </a:moveTo>
                  <a:lnTo>
                    <a:pt x="98557" y="0"/>
                  </a:lnTo>
                  <a:cubicBezTo>
                    <a:pt x="39492" y="68022"/>
                    <a:pt x="4808" y="153806"/>
                    <a:pt x="0" y="243765"/>
                  </a:cubicBezTo>
                  <a:lnTo>
                    <a:pt x="183317" y="243765"/>
                  </a:lnTo>
                  <a:cubicBezTo>
                    <a:pt x="188805" y="202887"/>
                    <a:pt x="204887" y="164154"/>
                    <a:pt x="229967" y="131410"/>
                  </a:cubicBezTo>
                  <a:close/>
                </a:path>
              </a:pathLst>
            </a:custGeom>
            <a:solidFill>
              <a:srgbClr val="0F78D4"/>
            </a:solidFill>
            <a:ln w="65617"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6C0E8B02-16B4-4D60-A7B8-B5757E6055D4}"/>
                </a:ext>
              </a:extLst>
            </p:cNvPr>
            <p:cNvSpPr/>
            <p:nvPr/>
          </p:nvSpPr>
          <p:spPr>
            <a:xfrm>
              <a:off x="6693881" y="3819217"/>
              <a:ext cx="310615" cy="164093"/>
            </a:xfrm>
            <a:custGeom>
              <a:avLst/>
              <a:gdLst>
                <a:gd name="connsiteX0" fmla="*/ 308156 w 310615"/>
                <a:gd name="connsiteY0" fmla="*/ 18229 h 164093"/>
                <a:gd name="connsiteX1" fmla="*/ 270704 w 310615"/>
                <a:gd name="connsiteY1" fmla="*/ 1803 h 164093"/>
                <a:gd name="connsiteX2" fmla="*/ 0 w 310615"/>
                <a:gd name="connsiteY2" fmla="*/ 110873 h 164093"/>
                <a:gd name="connsiteX3" fmla="*/ 21026 w 310615"/>
                <a:gd name="connsiteY3" fmla="*/ 164094 h 164093"/>
                <a:gd name="connsiteX4" fmla="*/ 291730 w 310615"/>
                <a:gd name="connsiteY4" fmla="*/ 56995 h 164093"/>
                <a:gd name="connsiteX5" fmla="*/ 308812 w 310615"/>
                <a:gd name="connsiteY5" fmla="*/ 19849 h 164093"/>
                <a:gd name="connsiteX6" fmla="*/ 308156 w 310615"/>
                <a:gd name="connsiteY6" fmla="*/ 18229 h 1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15" h="164093">
                  <a:moveTo>
                    <a:pt x="308156" y="18229"/>
                  </a:moveTo>
                  <a:cubicBezTo>
                    <a:pt x="302082" y="3611"/>
                    <a:pt x="285572" y="-3630"/>
                    <a:pt x="270704" y="1803"/>
                  </a:cubicBezTo>
                  <a:lnTo>
                    <a:pt x="0" y="110873"/>
                  </a:lnTo>
                  <a:lnTo>
                    <a:pt x="21026" y="164094"/>
                  </a:lnTo>
                  <a:lnTo>
                    <a:pt x="291730" y="56995"/>
                  </a:lnTo>
                  <a:cubicBezTo>
                    <a:pt x="306704" y="51454"/>
                    <a:pt x="314352" y="34824"/>
                    <a:pt x="308812" y="19849"/>
                  </a:cubicBezTo>
                  <a:cubicBezTo>
                    <a:pt x="308610" y="19303"/>
                    <a:pt x="308391" y="18762"/>
                    <a:pt x="308156" y="18229"/>
                  </a:cubicBezTo>
                  <a:close/>
                </a:path>
              </a:pathLst>
            </a:custGeom>
            <a:solidFill>
              <a:srgbClr val="0F78D4"/>
            </a:solidFill>
            <a:ln w="65617"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75F6A94C-F1A8-49B1-A5BB-0F86A1770125}"/>
                </a:ext>
              </a:extLst>
            </p:cNvPr>
            <p:cNvSpPr/>
            <p:nvPr/>
          </p:nvSpPr>
          <p:spPr>
            <a:xfrm>
              <a:off x="6585468" y="3890010"/>
              <a:ext cx="157691" cy="157691"/>
            </a:xfrm>
            <a:custGeom>
              <a:avLst/>
              <a:gdLst>
                <a:gd name="connsiteX0" fmla="*/ 157692 w 157691"/>
                <a:gd name="connsiteY0" fmla="*/ 78846 h 157691"/>
                <a:gd name="connsiteX1" fmla="*/ 78846 w 157691"/>
                <a:gd name="connsiteY1" fmla="*/ 157692 h 157691"/>
                <a:gd name="connsiteX2" fmla="*/ 0 w 157691"/>
                <a:gd name="connsiteY2" fmla="*/ 78846 h 157691"/>
                <a:gd name="connsiteX3" fmla="*/ 78846 w 157691"/>
                <a:gd name="connsiteY3" fmla="*/ 0 h 157691"/>
                <a:gd name="connsiteX4" fmla="*/ 157692 w 157691"/>
                <a:gd name="connsiteY4" fmla="*/ 78846 h 15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91" h="157691">
                  <a:moveTo>
                    <a:pt x="157692" y="78846"/>
                  </a:moveTo>
                  <a:cubicBezTo>
                    <a:pt x="157692" y="122391"/>
                    <a:pt x="122391" y="157692"/>
                    <a:pt x="78846" y="157692"/>
                  </a:cubicBezTo>
                  <a:cubicBezTo>
                    <a:pt x="35301" y="157692"/>
                    <a:pt x="0" y="122391"/>
                    <a:pt x="0" y="78846"/>
                  </a:cubicBezTo>
                  <a:cubicBezTo>
                    <a:pt x="0" y="35301"/>
                    <a:pt x="35301" y="0"/>
                    <a:pt x="78846" y="0"/>
                  </a:cubicBezTo>
                  <a:cubicBezTo>
                    <a:pt x="122391" y="0"/>
                    <a:pt x="157692" y="35301"/>
                    <a:pt x="157692" y="78846"/>
                  </a:cubicBezTo>
                  <a:close/>
                </a:path>
              </a:pathLst>
            </a:custGeom>
            <a:solidFill>
              <a:srgbClr val="0F78D4"/>
            </a:solidFill>
            <a:ln w="65617" cap="flat">
              <a:noFill/>
              <a:prstDash val="solid"/>
              <a:miter/>
            </a:ln>
          </p:spPr>
          <p:txBody>
            <a:bodyPr rtlCol="0" anchor="ctr"/>
            <a:lstStyle/>
            <a:p>
              <a:endParaRPr lang="en-US" sz="1730"/>
            </a:p>
          </p:txBody>
        </p:sp>
      </p:grpSp>
      <p:grpSp>
        <p:nvGrpSpPr>
          <p:cNvPr id="84" name="Group 83">
            <a:extLst>
              <a:ext uri="{FF2B5EF4-FFF2-40B4-BE49-F238E27FC236}">
                <a16:creationId xmlns:a16="http://schemas.microsoft.com/office/drawing/2014/main" id="{546C4309-480D-4499-A713-50218530DD99}"/>
              </a:ext>
            </a:extLst>
          </p:cNvPr>
          <p:cNvGrpSpPr/>
          <p:nvPr/>
        </p:nvGrpSpPr>
        <p:grpSpPr>
          <a:xfrm>
            <a:off x="8531957" y="2781754"/>
            <a:ext cx="875249" cy="727189"/>
            <a:chOff x="9477217" y="3406769"/>
            <a:chExt cx="892800" cy="741771"/>
          </a:xfrm>
        </p:grpSpPr>
        <p:sp>
          <p:nvSpPr>
            <p:cNvPr id="85" name="Title 1">
              <a:extLst>
                <a:ext uri="{FF2B5EF4-FFF2-40B4-BE49-F238E27FC236}">
                  <a16:creationId xmlns:a16="http://schemas.microsoft.com/office/drawing/2014/main" id="{714B3555-1FB8-4B5F-9004-8FD98D8DFF66}"/>
                </a:ext>
              </a:extLst>
            </p:cNvPr>
            <p:cNvSpPr txBox="1">
              <a:spLocks/>
            </p:cNvSpPr>
            <p:nvPr/>
          </p:nvSpPr>
          <p:spPr>
            <a:xfrm>
              <a:off x="9477217" y="3406769"/>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176">
                  <a:solidFill>
                    <a:srgbClr val="000000"/>
                  </a:solidFill>
                  <a:latin typeface="+mn-lt"/>
                </a:rPr>
                <a:t>Visualization</a:t>
              </a:r>
            </a:p>
          </p:txBody>
        </p:sp>
        <p:pic>
          <p:nvPicPr>
            <p:cNvPr id="86" name="Graphic 79">
              <a:extLst>
                <a:ext uri="{FF2B5EF4-FFF2-40B4-BE49-F238E27FC236}">
                  <a16:creationId xmlns:a16="http://schemas.microsoft.com/office/drawing/2014/main" id="{4845005C-834F-403F-8785-C1ADEAC77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0740" y="3562786"/>
              <a:ext cx="585754" cy="585754"/>
            </a:xfrm>
            <a:prstGeom prst="rect">
              <a:avLst/>
            </a:prstGeom>
          </p:spPr>
        </p:pic>
      </p:grpSp>
      <p:grpSp>
        <p:nvGrpSpPr>
          <p:cNvPr id="87" name="Group 86">
            <a:extLst>
              <a:ext uri="{FF2B5EF4-FFF2-40B4-BE49-F238E27FC236}">
                <a16:creationId xmlns:a16="http://schemas.microsoft.com/office/drawing/2014/main" id="{48A1BA12-86BF-4CF5-91E8-64ACCDB9A332}"/>
              </a:ext>
            </a:extLst>
          </p:cNvPr>
          <p:cNvGrpSpPr/>
          <p:nvPr/>
        </p:nvGrpSpPr>
        <p:grpSpPr>
          <a:xfrm>
            <a:off x="8531957" y="3585450"/>
            <a:ext cx="875249" cy="674256"/>
            <a:chOff x="8868429" y="4646840"/>
            <a:chExt cx="892800" cy="687776"/>
          </a:xfrm>
        </p:grpSpPr>
        <p:sp>
          <p:nvSpPr>
            <p:cNvPr id="88" name="Freeform 21">
              <a:extLst>
                <a:ext uri="{FF2B5EF4-FFF2-40B4-BE49-F238E27FC236}">
                  <a16:creationId xmlns:a16="http://schemas.microsoft.com/office/drawing/2014/main" id="{B586FBE3-C1FD-4C91-9E5A-C11EB12656BC}"/>
                </a:ext>
              </a:extLst>
            </p:cNvPr>
            <p:cNvSpPr>
              <a:spLocks noChangeAspect="1" noEditPoints="1"/>
            </p:cNvSpPr>
            <p:nvPr/>
          </p:nvSpPr>
          <p:spPr bwMode="black">
            <a:xfrm>
              <a:off x="9061225" y="4892543"/>
              <a:ext cx="507208" cy="44207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pPr>
              <a:endParaRPr lang="en-US" sz="916">
                <a:gradFill>
                  <a:gsLst>
                    <a:gs pos="0">
                      <a:srgbClr val="FFFFFF"/>
                    </a:gs>
                    <a:gs pos="100000">
                      <a:srgbClr val="FFFFFF"/>
                    </a:gs>
                  </a:gsLst>
                  <a:lin ang="5400000" scaled="0"/>
                </a:gradFill>
                <a:ea typeface="Segoe UI" pitchFamily="34" charset="0"/>
                <a:cs typeface="Segoe UI" pitchFamily="34" charset="0"/>
              </a:endParaRPr>
            </a:p>
          </p:txBody>
        </p:sp>
        <p:sp>
          <p:nvSpPr>
            <p:cNvPr id="89" name="Title 1">
              <a:extLst>
                <a:ext uri="{FF2B5EF4-FFF2-40B4-BE49-F238E27FC236}">
                  <a16:creationId xmlns:a16="http://schemas.microsoft.com/office/drawing/2014/main" id="{1DBCC31C-F2E0-4437-A69C-BC1090918F72}"/>
                </a:ext>
              </a:extLst>
            </p:cNvPr>
            <p:cNvSpPr txBox="1">
              <a:spLocks/>
            </p:cNvSpPr>
            <p:nvPr/>
          </p:nvSpPr>
          <p:spPr>
            <a:xfrm>
              <a:off x="8868429" y="4646840"/>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176">
                  <a:solidFill>
                    <a:srgbClr val="000000"/>
                  </a:solidFill>
                  <a:latin typeface="+mn-lt"/>
                </a:rPr>
                <a:t>Insights</a:t>
              </a:r>
            </a:p>
          </p:txBody>
        </p:sp>
      </p:grpSp>
      <p:grpSp>
        <p:nvGrpSpPr>
          <p:cNvPr id="90" name="Group 89">
            <a:extLst>
              <a:ext uri="{FF2B5EF4-FFF2-40B4-BE49-F238E27FC236}">
                <a16:creationId xmlns:a16="http://schemas.microsoft.com/office/drawing/2014/main" id="{AD2C766F-2C8A-4665-8010-210451FD380E}"/>
              </a:ext>
            </a:extLst>
          </p:cNvPr>
          <p:cNvGrpSpPr/>
          <p:nvPr/>
        </p:nvGrpSpPr>
        <p:grpSpPr>
          <a:xfrm>
            <a:off x="8531957" y="4427939"/>
            <a:ext cx="875249" cy="815750"/>
            <a:chOff x="7739011" y="3497751"/>
            <a:chExt cx="892800" cy="832107"/>
          </a:xfrm>
        </p:grpSpPr>
        <p:sp>
          <p:nvSpPr>
            <p:cNvPr id="91" name="Freeform 115">
              <a:extLst>
                <a:ext uri="{FF2B5EF4-FFF2-40B4-BE49-F238E27FC236}">
                  <a16:creationId xmlns:a16="http://schemas.microsoft.com/office/drawing/2014/main" id="{2BD6D7A6-F3DA-4603-82E5-FFE4FE93A5EA}"/>
                </a:ext>
              </a:extLst>
            </p:cNvPr>
            <p:cNvSpPr>
              <a:spLocks noChangeAspect="1" noEditPoints="1"/>
            </p:cNvSpPr>
            <p:nvPr/>
          </p:nvSpPr>
          <p:spPr bwMode="black">
            <a:xfrm>
              <a:off x="7981266" y="3928857"/>
              <a:ext cx="408291" cy="401001"/>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F78D4"/>
            </a:solidFill>
            <a:ln>
              <a:noFill/>
            </a:ln>
          </p:spPr>
          <p:txBody>
            <a:bodyPr vert="horz" wrap="square" lIns="68578" tIns="34288" rIns="68578" bIns="34288" numCol="1" anchor="t" anchorCtr="0" compatLnSpc="1">
              <a:prstTxWarp prst="textNoShape">
                <a:avLst/>
              </a:prstTxWarp>
            </a:bodyPr>
            <a:lstStyle/>
            <a:p>
              <a:endParaRPr lang="en-US" sz="1323">
                <a:solidFill>
                  <a:srgbClr val="000000"/>
                </a:solidFill>
              </a:endParaRPr>
            </a:p>
          </p:txBody>
        </p:sp>
        <p:sp>
          <p:nvSpPr>
            <p:cNvPr id="92" name="Title 1">
              <a:extLst>
                <a:ext uri="{FF2B5EF4-FFF2-40B4-BE49-F238E27FC236}">
                  <a16:creationId xmlns:a16="http://schemas.microsoft.com/office/drawing/2014/main" id="{D8ACDFA6-C9CB-49EB-B277-20077D42B537}"/>
                </a:ext>
              </a:extLst>
            </p:cNvPr>
            <p:cNvSpPr txBox="1">
              <a:spLocks/>
            </p:cNvSpPr>
            <p:nvPr/>
          </p:nvSpPr>
          <p:spPr>
            <a:xfrm>
              <a:off x="7739011" y="3497751"/>
              <a:ext cx="892800" cy="369332"/>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176">
                  <a:solidFill>
                    <a:srgbClr val="000000"/>
                  </a:solidFill>
                  <a:latin typeface="+mn-lt"/>
                </a:rPr>
                <a:t>Monitor &amp; analyze</a:t>
              </a:r>
            </a:p>
          </p:txBody>
        </p:sp>
      </p:grpSp>
      <p:grpSp>
        <p:nvGrpSpPr>
          <p:cNvPr id="93" name="Group 92">
            <a:extLst>
              <a:ext uri="{FF2B5EF4-FFF2-40B4-BE49-F238E27FC236}">
                <a16:creationId xmlns:a16="http://schemas.microsoft.com/office/drawing/2014/main" id="{1B505E96-D36B-47E1-B670-5672C8DA0B6C}"/>
              </a:ext>
            </a:extLst>
          </p:cNvPr>
          <p:cNvGrpSpPr/>
          <p:nvPr/>
        </p:nvGrpSpPr>
        <p:grpSpPr>
          <a:xfrm>
            <a:off x="8531957" y="5416091"/>
            <a:ext cx="875249" cy="676037"/>
            <a:chOff x="7677239" y="4907387"/>
            <a:chExt cx="892800" cy="689593"/>
          </a:xfrm>
        </p:grpSpPr>
        <p:pic>
          <p:nvPicPr>
            <p:cNvPr id="94" name="Graphic 176">
              <a:extLst>
                <a:ext uri="{FF2B5EF4-FFF2-40B4-BE49-F238E27FC236}">
                  <a16:creationId xmlns:a16="http://schemas.microsoft.com/office/drawing/2014/main" id="{585ECFA4-5455-4976-898A-7CFE850E3A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6801" y="5123303"/>
              <a:ext cx="473677" cy="473677"/>
            </a:xfrm>
            <a:prstGeom prst="rect">
              <a:avLst/>
            </a:prstGeom>
          </p:spPr>
        </p:pic>
        <p:sp>
          <p:nvSpPr>
            <p:cNvPr id="95" name="Title 1">
              <a:extLst>
                <a:ext uri="{FF2B5EF4-FFF2-40B4-BE49-F238E27FC236}">
                  <a16:creationId xmlns:a16="http://schemas.microsoft.com/office/drawing/2014/main" id="{4285338D-8FCB-4E88-BE6B-A2C1C351062F}"/>
                </a:ext>
              </a:extLst>
            </p:cNvPr>
            <p:cNvSpPr txBox="1">
              <a:spLocks/>
            </p:cNvSpPr>
            <p:nvPr/>
          </p:nvSpPr>
          <p:spPr>
            <a:xfrm>
              <a:off x="7677239" y="4907387"/>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176">
                  <a:solidFill>
                    <a:srgbClr val="000000"/>
                  </a:solidFill>
                  <a:latin typeface="+mn-lt"/>
                </a:rPr>
                <a:t>Response</a:t>
              </a:r>
            </a:p>
          </p:txBody>
        </p:sp>
      </p:grpSp>
      <p:sp>
        <p:nvSpPr>
          <p:cNvPr id="96" name="Rectangle 95">
            <a:extLst>
              <a:ext uri="{FF2B5EF4-FFF2-40B4-BE49-F238E27FC236}">
                <a16:creationId xmlns:a16="http://schemas.microsoft.com/office/drawing/2014/main" id="{D881E0F9-EBB0-45EA-AC75-55872A501A06}"/>
              </a:ext>
            </a:extLst>
          </p:cNvPr>
          <p:cNvSpPr/>
          <p:nvPr/>
        </p:nvSpPr>
        <p:spPr>
          <a:xfrm>
            <a:off x="9751678" y="5482555"/>
            <a:ext cx="1901449" cy="54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67">
              <a:spcBef>
                <a:spcPct val="0"/>
              </a:spcBef>
            </a:pPr>
            <a:r>
              <a:rPr lang="en-US" sz="980">
                <a:ln w="3175">
                  <a:noFill/>
                </a:ln>
                <a:solidFill>
                  <a:srgbClr val="000000"/>
                </a:solidFill>
                <a:latin typeface="Segoe UI" panose="020B0502040204020203" pitchFamily="34" charset="0"/>
                <a:cs typeface="Segoe UI" panose="020B0502040204020203" pitchFamily="34" charset="0"/>
              </a:rPr>
              <a:t>Native alerting with integration to issue management and ITSM tools</a:t>
            </a:r>
          </a:p>
        </p:txBody>
      </p:sp>
      <p:sp>
        <p:nvSpPr>
          <p:cNvPr id="97" name="Rectangle 96">
            <a:extLst>
              <a:ext uri="{FF2B5EF4-FFF2-40B4-BE49-F238E27FC236}">
                <a16:creationId xmlns:a16="http://schemas.microsoft.com/office/drawing/2014/main" id="{88C260BE-EE85-46E1-A9C0-7B46C283CC19}"/>
              </a:ext>
            </a:extLst>
          </p:cNvPr>
          <p:cNvSpPr/>
          <p:nvPr/>
        </p:nvSpPr>
        <p:spPr>
          <a:xfrm>
            <a:off x="9751678" y="4488828"/>
            <a:ext cx="1767583" cy="693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67">
              <a:spcBef>
                <a:spcPct val="0"/>
              </a:spcBef>
            </a:pPr>
            <a:r>
              <a:rPr lang="en-US" sz="980">
                <a:ln w="3175">
                  <a:noFill/>
                </a:ln>
                <a:solidFill>
                  <a:srgbClr val="000000"/>
                </a:solidFill>
                <a:latin typeface="Segoe UI" panose="020B0502040204020203" pitchFamily="34" charset="0"/>
                <a:cs typeface="Segoe UI" panose="020B0502040204020203" pitchFamily="34" charset="0"/>
              </a:rPr>
              <a:t>Monitor and analyze Kubernetes and container deployment performance, events, health, and logs</a:t>
            </a:r>
          </a:p>
        </p:txBody>
      </p:sp>
      <p:sp>
        <p:nvSpPr>
          <p:cNvPr id="98" name="Rectangle 97">
            <a:extLst>
              <a:ext uri="{FF2B5EF4-FFF2-40B4-BE49-F238E27FC236}">
                <a16:creationId xmlns:a16="http://schemas.microsoft.com/office/drawing/2014/main" id="{72F61B67-8161-43CB-9E41-61ABB6E4E182}"/>
              </a:ext>
            </a:extLst>
          </p:cNvPr>
          <p:cNvSpPr/>
          <p:nvPr/>
        </p:nvSpPr>
        <p:spPr>
          <a:xfrm>
            <a:off x="9751678" y="3726455"/>
            <a:ext cx="1676215" cy="392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67">
              <a:spcBef>
                <a:spcPct val="0"/>
              </a:spcBef>
            </a:pPr>
            <a:r>
              <a:rPr lang="en-US" sz="980">
                <a:ln w="3175">
                  <a:noFill/>
                </a:ln>
                <a:solidFill>
                  <a:srgbClr val="000000"/>
                </a:solidFill>
                <a:latin typeface="Segoe UI" panose="020B0502040204020203" pitchFamily="34" charset="0"/>
                <a:cs typeface="Segoe UI" panose="020B0502040204020203" pitchFamily="34" charset="0"/>
              </a:rPr>
              <a:t>Provide insights with cluster health rollup view</a:t>
            </a:r>
          </a:p>
        </p:txBody>
      </p:sp>
      <p:sp>
        <p:nvSpPr>
          <p:cNvPr id="99" name="Rectangle 98">
            <a:extLst>
              <a:ext uri="{FF2B5EF4-FFF2-40B4-BE49-F238E27FC236}">
                <a16:creationId xmlns:a16="http://schemas.microsoft.com/office/drawing/2014/main" id="{91920698-806E-4465-8936-EF84F9FD47EF}"/>
              </a:ext>
            </a:extLst>
          </p:cNvPr>
          <p:cNvSpPr/>
          <p:nvPr/>
        </p:nvSpPr>
        <p:spPr>
          <a:xfrm>
            <a:off x="9751677" y="2798363"/>
            <a:ext cx="1802112" cy="693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67">
              <a:spcBef>
                <a:spcPct val="0"/>
              </a:spcBef>
            </a:pPr>
            <a:r>
              <a:rPr lang="en-US" sz="980">
                <a:ln w="3175">
                  <a:noFill/>
                </a:ln>
                <a:solidFill>
                  <a:srgbClr val="000000"/>
                </a:solidFill>
                <a:latin typeface="Segoe UI" panose="020B0502040204020203" pitchFamily="34" charset="0"/>
                <a:cs typeface="Segoe UI" panose="020B0502040204020203" pitchFamily="34" charset="0"/>
              </a:rPr>
              <a:t>Visualize overall health and performance from cluster to containers with drilldowns and filters</a:t>
            </a:r>
          </a:p>
        </p:txBody>
      </p:sp>
      <p:sp>
        <p:nvSpPr>
          <p:cNvPr id="104" name="Rectangle 103">
            <a:extLst>
              <a:ext uri="{FF2B5EF4-FFF2-40B4-BE49-F238E27FC236}">
                <a16:creationId xmlns:a16="http://schemas.microsoft.com/office/drawing/2014/main" id="{E2CA32D8-DC72-4715-9F2C-7236B0E9C9B1}"/>
              </a:ext>
            </a:extLst>
          </p:cNvPr>
          <p:cNvSpPr/>
          <p:nvPr/>
        </p:nvSpPr>
        <p:spPr>
          <a:xfrm>
            <a:off x="9751677" y="1972841"/>
            <a:ext cx="1767584" cy="543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67">
              <a:spcBef>
                <a:spcPct val="0"/>
              </a:spcBef>
            </a:pPr>
            <a:r>
              <a:rPr lang="en-US" sz="980">
                <a:ln w="3175">
                  <a:noFill/>
                </a:ln>
                <a:solidFill>
                  <a:srgbClr val="000000"/>
                </a:solidFill>
                <a:latin typeface="Segoe UI" panose="020B0502040204020203" pitchFamily="34" charset="0"/>
                <a:cs typeface="Segoe UI" panose="020B0502040204020203" pitchFamily="34" charset="0"/>
              </a:rPr>
              <a:t>Cloud native experience </a:t>
            </a:r>
            <a:br>
              <a:rPr lang="en-US" sz="980">
                <a:ln w="3175">
                  <a:noFill/>
                </a:ln>
                <a:solidFill>
                  <a:srgbClr val="000000"/>
                </a:solidFill>
                <a:latin typeface="Segoe UI" panose="020B0502040204020203" pitchFamily="34" charset="0"/>
                <a:cs typeface="Segoe UI" panose="020B0502040204020203" pitchFamily="34" charset="0"/>
              </a:rPr>
            </a:br>
            <a:r>
              <a:rPr lang="en-US" sz="980">
                <a:ln w="3175">
                  <a:noFill/>
                </a:ln>
                <a:solidFill>
                  <a:srgbClr val="000000"/>
                </a:solidFill>
                <a:latin typeface="Segoe UI" panose="020B0502040204020203" pitchFamily="34" charset="0"/>
                <a:cs typeface="Segoe UI" panose="020B0502040204020203" pitchFamily="34" charset="0"/>
              </a:rPr>
              <a:t>for Azure Monitor with Prometheus integration</a:t>
            </a:r>
          </a:p>
        </p:txBody>
      </p:sp>
      <p:cxnSp>
        <p:nvCxnSpPr>
          <p:cNvPr id="105" name="Straight Connector 104">
            <a:extLst>
              <a:ext uri="{FF2B5EF4-FFF2-40B4-BE49-F238E27FC236}">
                <a16:creationId xmlns:a16="http://schemas.microsoft.com/office/drawing/2014/main" id="{051BC749-825C-43FA-90E2-8D1C022E521E}"/>
              </a:ext>
            </a:extLst>
          </p:cNvPr>
          <p:cNvCxnSpPr>
            <a:cxnSpLocks/>
          </p:cNvCxnSpPr>
          <p:nvPr/>
        </p:nvCxnSpPr>
        <p:spPr>
          <a:xfrm>
            <a:off x="9436840" y="2244395"/>
            <a:ext cx="314838"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1BB18C-943F-4D91-A74B-9F9D205A922F}"/>
              </a:ext>
            </a:extLst>
          </p:cNvPr>
          <p:cNvCxnSpPr>
            <a:cxnSpLocks/>
          </p:cNvCxnSpPr>
          <p:nvPr/>
        </p:nvCxnSpPr>
        <p:spPr>
          <a:xfrm>
            <a:off x="9436840" y="3145348"/>
            <a:ext cx="314838"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97561A-ACE0-48E7-8916-1BF991016B21}"/>
              </a:ext>
            </a:extLst>
          </p:cNvPr>
          <p:cNvCxnSpPr>
            <a:cxnSpLocks/>
          </p:cNvCxnSpPr>
          <p:nvPr/>
        </p:nvCxnSpPr>
        <p:spPr>
          <a:xfrm>
            <a:off x="9436840" y="3922578"/>
            <a:ext cx="314838"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955AC9-545A-4E39-B4B0-5DAC27DA9835}"/>
              </a:ext>
            </a:extLst>
          </p:cNvPr>
          <p:cNvCxnSpPr>
            <a:cxnSpLocks/>
          </p:cNvCxnSpPr>
          <p:nvPr/>
        </p:nvCxnSpPr>
        <p:spPr>
          <a:xfrm>
            <a:off x="9436840" y="4835813"/>
            <a:ext cx="314838"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3AE508-CFC4-4559-B91A-48612CF14993}"/>
              </a:ext>
            </a:extLst>
          </p:cNvPr>
          <p:cNvCxnSpPr>
            <a:cxnSpLocks/>
          </p:cNvCxnSpPr>
          <p:nvPr/>
        </p:nvCxnSpPr>
        <p:spPr>
          <a:xfrm>
            <a:off x="9436840" y="5754109"/>
            <a:ext cx="314838"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771F87-4083-4665-B80B-39D37BB0F746}"/>
              </a:ext>
            </a:extLst>
          </p:cNvPr>
          <p:cNvGrpSpPr/>
          <p:nvPr/>
        </p:nvGrpSpPr>
        <p:grpSpPr>
          <a:xfrm>
            <a:off x="7004357" y="2896370"/>
            <a:ext cx="786837" cy="1335630"/>
            <a:chOff x="7144808" y="2953952"/>
            <a:chExt cx="802615" cy="1362412"/>
          </a:xfrm>
        </p:grpSpPr>
        <p:sp>
          <p:nvSpPr>
            <p:cNvPr id="110" name="Title 1">
              <a:extLst>
                <a:ext uri="{FF2B5EF4-FFF2-40B4-BE49-F238E27FC236}">
                  <a16:creationId xmlns:a16="http://schemas.microsoft.com/office/drawing/2014/main" id="{09C05760-C23A-4571-A28E-8E9433AB3560}"/>
                </a:ext>
              </a:extLst>
            </p:cNvPr>
            <p:cNvSpPr txBox="1">
              <a:spLocks/>
            </p:cNvSpPr>
            <p:nvPr/>
          </p:nvSpPr>
          <p:spPr>
            <a:xfrm>
              <a:off x="7144808" y="2953952"/>
              <a:ext cx="802615"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 Kubernetes Service</a:t>
              </a:r>
            </a:p>
          </p:txBody>
        </p:sp>
        <p:grpSp>
          <p:nvGrpSpPr>
            <p:cNvPr id="111" name="Group 110">
              <a:extLst>
                <a:ext uri="{FF2B5EF4-FFF2-40B4-BE49-F238E27FC236}">
                  <a16:creationId xmlns:a16="http://schemas.microsoft.com/office/drawing/2014/main" id="{939B3969-FFC0-4D74-ACE0-C5F06EBB5DC6}"/>
                </a:ext>
              </a:extLst>
            </p:cNvPr>
            <p:cNvGrpSpPr/>
            <p:nvPr/>
          </p:nvGrpSpPr>
          <p:grpSpPr>
            <a:xfrm>
              <a:off x="7180355" y="3584844"/>
              <a:ext cx="731520" cy="731520"/>
              <a:chOff x="7401319" y="3648728"/>
              <a:chExt cx="731520" cy="731520"/>
            </a:xfrm>
          </p:grpSpPr>
          <p:sp>
            <p:nvSpPr>
              <p:cNvPr id="112" name="Rectangle: Rounded Corners 111">
                <a:extLst>
                  <a:ext uri="{FF2B5EF4-FFF2-40B4-BE49-F238E27FC236}">
                    <a16:creationId xmlns:a16="http://schemas.microsoft.com/office/drawing/2014/main" id="{501270EB-661C-4E7B-8406-18DEE99603C1}"/>
                  </a:ext>
                </a:extLst>
              </p:cNvPr>
              <p:cNvSpPr/>
              <p:nvPr/>
            </p:nvSpPr>
            <p:spPr bwMode="auto">
              <a:xfrm>
                <a:off x="7401319" y="364872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13" name="Group 112">
                <a:extLst>
                  <a:ext uri="{FF2B5EF4-FFF2-40B4-BE49-F238E27FC236}">
                    <a16:creationId xmlns:a16="http://schemas.microsoft.com/office/drawing/2014/main" id="{D8E24D03-2FB2-49E2-BCF7-86A9BE1B9472}"/>
                  </a:ext>
                </a:extLst>
              </p:cNvPr>
              <p:cNvGrpSpPr/>
              <p:nvPr/>
            </p:nvGrpSpPr>
            <p:grpSpPr>
              <a:xfrm>
                <a:off x="7523451" y="3784332"/>
                <a:ext cx="487256" cy="460338"/>
                <a:chOff x="3172902" y="4132385"/>
                <a:chExt cx="355417" cy="335781"/>
              </a:xfrm>
            </p:grpSpPr>
            <p:grpSp>
              <p:nvGrpSpPr>
                <p:cNvPr id="114" name="Group 113">
                  <a:extLst>
                    <a:ext uri="{FF2B5EF4-FFF2-40B4-BE49-F238E27FC236}">
                      <a16:creationId xmlns:a16="http://schemas.microsoft.com/office/drawing/2014/main" id="{0B2EA4BB-57BA-4F01-8F66-AC9E5E75C9D8}"/>
                    </a:ext>
                  </a:extLst>
                </p:cNvPr>
                <p:cNvGrpSpPr/>
                <p:nvPr/>
              </p:nvGrpSpPr>
              <p:grpSpPr>
                <a:xfrm>
                  <a:off x="3234030" y="4132385"/>
                  <a:ext cx="233160" cy="110531"/>
                  <a:chOff x="3234867" y="4132385"/>
                  <a:chExt cx="233160" cy="110531"/>
                </a:xfrm>
              </p:grpSpPr>
              <p:sp>
                <p:nvSpPr>
                  <p:cNvPr id="122" name="Freeform: Shape 121">
                    <a:extLst>
                      <a:ext uri="{FF2B5EF4-FFF2-40B4-BE49-F238E27FC236}">
                        <a16:creationId xmlns:a16="http://schemas.microsoft.com/office/drawing/2014/main" id="{7D964F75-785D-4D5A-9C56-F295856B0B2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sp>
                <p:nvSpPr>
                  <p:cNvPr id="123" name="Freeform: Shape 122">
                    <a:extLst>
                      <a:ext uri="{FF2B5EF4-FFF2-40B4-BE49-F238E27FC236}">
                        <a16:creationId xmlns:a16="http://schemas.microsoft.com/office/drawing/2014/main" id="{5DEDEACC-8A59-4AC7-8088-CDF353A78AE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grpSp>
            <p:grpSp>
              <p:nvGrpSpPr>
                <p:cNvPr id="115" name="Group 114">
                  <a:extLst>
                    <a:ext uri="{FF2B5EF4-FFF2-40B4-BE49-F238E27FC236}">
                      <a16:creationId xmlns:a16="http://schemas.microsoft.com/office/drawing/2014/main" id="{86248019-F7BB-4D40-AB7F-573312B45414}"/>
                    </a:ext>
                  </a:extLst>
                </p:cNvPr>
                <p:cNvGrpSpPr/>
                <p:nvPr/>
              </p:nvGrpSpPr>
              <p:grpSpPr>
                <a:xfrm>
                  <a:off x="3172902" y="4245010"/>
                  <a:ext cx="355417" cy="110531"/>
                  <a:chOff x="3172902" y="4244590"/>
                  <a:chExt cx="355417" cy="110531"/>
                </a:xfrm>
              </p:grpSpPr>
              <p:sp>
                <p:nvSpPr>
                  <p:cNvPr id="119" name="Freeform: Shape 118">
                    <a:extLst>
                      <a:ext uri="{FF2B5EF4-FFF2-40B4-BE49-F238E27FC236}">
                        <a16:creationId xmlns:a16="http://schemas.microsoft.com/office/drawing/2014/main" id="{19A8588D-D939-4DB8-825D-44E96E9C64B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sp>
                <p:nvSpPr>
                  <p:cNvPr id="120" name="Freeform: Shape 119">
                    <a:extLst>
                      <a:ext uri="{FF2B5EF4-FFF2-40B4-BE49-F238E27FC236}">
                        <a16:creationId xmlns:a16="http://schemas.microsoft.com/office/drawing/2014/main" id="{95F08BA1-4B99-4DDA-9E5F-1C04F0A5E37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sp>
                <p:nvSpPr>
                  <p:cNvPr id="121" name="Freeform: Shape 120">
                    <a:extLst>
                      <a:ext uri="{FF2B5EF4-FFF2-40B4-BE49-F238E27FC236}">
                        <a16:creationId xmlns:a16="http://schemas.microsoft.com/office/drawing/2014/main" id="{62AB45E5-51EB-4509-A1E8-4CA8B72A9DD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grpSp>
            <p:grpSp>
              <p:nvGrpSpPr>
                <p:cNvPr id="116" name="Group 115">
                  <a:extLst>
                    <a:ext uri="{FF2B5EF4-FFF2-40B4-BE49-F238E27FC236}">
                      <a16:creationId xmlns:a16="http://schemas.microsoft.com/office/drawing/2014/main" id="{5ACC4F3B-A1C2-4EB6-9855-24774BEE7BBC}"/>
                    </a:ext>
                  </a:extLst>
                </p:cNvPr>
                <p:cNvGrpSpPr/>
                <p:nvPr/>
              </p:nvGrpSpPr>
              <p:grpSpPr>
                <a:xfrm>
                  <a:off x="3234030" y="4357635"/>
                  <a:ext cx="233160" cy="110531"/>
                  <a:chOff x="3234867" y="4132385"/>
                  <a:chExt cx="233160" cy="110531"/>
                </a:xfrm>
              </p:grpSpPr>
              <p:sp>
                <p:nvSpPr>
                  <p:cNvPr id="117" name="Freeform: Shape 116">
                    <a:extLst>
                      <a:ext uri="{FF2B5EF4-FFF2-40B4-BE49-F238E27FC236}">
                        <a16:creationId xmlns:a16="http://schemas.microsoft.com/office/drawing/2014/main" id="{26847A65-44BE-4718-94C2-982B319272D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sp>
                <p:nvSpPr>
                  <p:cNvPr id="118" name="Freeform: Shape 117">
                    <a:extLst>
                      <a:ext uri="{FF2B5EF4-FFF2-40B4-BE49-F238E27FC236}">
                        <a16:creationId xmlns:a16="http://schemas.microsoft.com/office/drawing/2014/main" id="{E342A837-3DC2-4407-B49C-3C61B642D1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2">
                      <a:defRPr/>
                    </a:pPr>
                    <a:endParaRPr lang="en-US" sz="1730">
                      <a:solidFill>
                        <a:srgbClr val="FFFFFF"/>
                      </a:solidFill>
                      <a:latin typeface="Segoe UI"/>
                    </a:endParaRPr>
                  </a:p>
                </p:txBody>
              </p:sp>
            </p:grpSp>
          </p:grpSp>
        </p:grpSp>
      </p:grpSp>
      <p:grpSp>
        <p:nvGrpSpPr>
          <p:cNvPr id="2" name="Group 1">
            <a:extLst>
              <a:ext uri="{FF2B5EF4-FFF2-40B4-BE49-F238E27FC236}">
                <a16:creationId xmlns:a16="http://schemas.microsoft.com/office/drawing/2014/main" id="{4ECD7334-078D-4A15-8086-DABCD122E68C}"/>
              </a:ext>
            </a:extLst>
          </p:cNvPr>
          <p:cNvGrpSpPr/>
          <p:nvPr/>
        </p:nvGrpSpPr>
        <p:grpSpPr>
          <a:xfrm>
            <a:off x="4928264" y="3077406"/>
            <a:ext cx="786837" cy="1154594"/>
            <a:chOff x="5027085" y="3138618"/>
            <a:chExt cx="802615" cy="1177746"/>
          </a:xfrm>
        </p:grpSpPr>
        <p:grpSp>
          <p:nvGrpSpPr>
            <p:cNvPr id="124" name="Group 123">
              <a:extLst>
                <a:ext uri="{FF2B5EF4-FFF2-40B4-BE49-F238E27FC236}">
                  <a16:creationId xmlns:a16="http://schemas.microsoft.com/office/drawing/2014/main" id="{159B621F-CE1F-4BD7-81B8-791FC148A510}"/>
                </a:ext>
              </a:extLst>
            </p:cNvPr>
            <p:cNvGrpSpPr/>
            <p:nvPr/>
          </p:nvGrpSpPr>
          <p:grpSpPr>
            <a:xfrm>
              <a:off x="5062632" y="3584844"/>
              <a:ext cx="731520" cy="731520"/>
              <a:chOff x="7043210" y="2401333"/>
              <a:chExt cx="759905" cy="811157"/>
            </a:xfrm>
          </p:grpSpPr>
          <p:sp>
            <p:nvSpPr>
              <p:cNvPr id="125" name="Rectangle: Rounded Corners 118">
                <a:extLst>
                  <a:ext uri="{FF2B5EF4-FFF2-40B4-BE49-F238E27FC236}">
                    <a16:creationId xmlns:a16="http://schemas.microsoft.com/office/drawing/2014/main" id="{22B4B067-D681-4946-B07A-10DCE63D1617}"/>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26" name="Freeform: Shape 125">
                <a:extLst>
                  <a:ext uri="{FF2B5EF4-FFF2-40B4-BE49-F238E27FC236}">
                    <a16:creationId xmlns:a16="http://schemas.microsoft.com/office/drawing/2014/main" id="{8C523B2C-9712-4916-A020-78E743F2526D}"/>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176"/>
              </a:p>
            </p:txBody>
          </p:sp>
        </p:grpSp>
        <p:sp>
          <p:nvSpPr>
            <p:cNvPr id="127" name="Title 1">
              <a:extLst>
                <a:ext uri="{FF2B5EF4-FFF2-40B4-BE49-F238E27FC236}">
                  <a16:creationId xmlns:a16="http://schemas.microsoft.com/office/drawing/2014/main" id="{902DDDA3-44A0-4B3F-BFBE-590CF0F905F7}"/>
                </a:ext>
              </a:extLst>
            </p:cNvPr>
            <p:cNvSpPr txBox="1">
              <a:spLocks/>
            </p:cNvSpPr>
            <p:nvPr/>
          </p:nvSpPr>
          <p:spPr>
            <a:xfrm>
              <a:off x="5027085" y="3138618"/>
              <a:ext cx="80261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 Pipelines</a:t>
              </a:r>
            </a:p>
          </p:txBody>
        </p:sp>
      </p:grpSp>
      <p:cxnSp>
        <p:nvCxnSpPr>
          <p:cNvPr id="128" name="Straight Arrow Connector 127">
            <a:extLst>
              <a:ext uri="{FF2B5EF4-FFF2-40B4-BE49-F238E27FC236}">
                <a16:creationId xmlns:a16="http://schemas.microsoft.com/office/drawing/2014/main" id="{E76DCC39-FC1B-4C5D-BADF-80F36ECFDB75}"/>
              </a:ext>
            </a:extLst>
          </p:cNvPr>
          <p:cNvCxnSpPr>
            <a:stCxn id="112" idx="3"/>
            <a:endCxn id="59" idx="1"/>
          </p:cNvCxnSpPr>
          <p:nvPr/>
        </p:nvCxnSpPr>
        <p:spPr>
          <a:xfrm>
            <a:off x="7756345" y="3873431"/>
            <a:ext cx="60546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59987AD-CF74-44E7-8773-94C945F0FCF9}"/>
              </a:ext>
            </a:extLst>
          </p:cNvPr>
          <p:cNvCxnSpPr>
            <a:cxnSpLocks/>
          </p:cNvCxnSpPr>
          <p:nvPr/>
        </p:nvCxnSpPr>
        <p:spPr>
          <a:xfrm>
            <a:off x="5680252" y="3873430"/>
            <a:ext cx="13589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C78DCB1-46B8-43B3-A9BC-59F216629335}"/>
              </a:ext>
            </a:extLst>
          </p:cNvPr>
          <p:cNvGrpSpPr/>
          <p:nvPr/>
        </p:nvGrpSpPr>
        <p:grpSpPr>
          <a:xfrm>
            <a:off x="5922103" y="3414811"/>
            <a:ext cx="875249" cy="746851"/>
            <a:chOff x="6040853" y="3482788"/>
            <a:chExt cx="892800" cy="761827"/>
          </a:xfrm>
        </p:grpSpPr>
        <p:sp>
          <p:nvSpPr>
            <p:cNvPr id="130" name="Rectangle 129">
              <a:extLst>
                <a:ext uri="{FF2B5EF4-FFF2-40B4-BE49-F238E27FC236}">
                  <a16:creationId xmlns:a16="http://schemas.microsoft.com/office/drawing/2014/main" id="{07D57ED1-CA28-4AE8-A2FF-7B43BF287F93}"/>
                </a:ext>
              </a:extLst>
            </p:cNvPr>
            <p:cNvSpPr/>
            <p:nvPr/>
          </p:nvSpPr>
          <p:spPr bwMode="auto">
            <a:xfrm>
              <a:off x="6191668" y="3653445"/>
              <a:ext cx="591170" cy="591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1" name="binoculars" title="Icon of binoculars">
              <a:extLst>
                <a:ext uri="{FF2B5EF4-FFF2-40B4-BE49-F238E27FC236}">
                  <a16:creationId xmlns:a16="http://schemas.microsoft.com/office/drawing/2014/main" id="{FA0F0EE9-DE97-4DF1-AF2B-614166B54E9E}"/>
                </a:ext>
              </a:extLst>
            </p:cNvPr>
            <p:cNvSpPr>
              <a:spLocks noChangeAspect="1" noEditPoints="1"/>
            </p:cNvSpPr>
            <p:nvPr/>
          </p:nvSpPr>
          <p:spPr bwMode="auto">
            <a:xfrm>
              <a:off x="6276989" y="3755411"/>
              <a:ext cx="420529" cy="38723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8575">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32" name="Title 1">
              <a:extLst>
                <a:ext uri="{FF2B5EF4-FFF2-40B4-BE49-F238E27FC236}">
                  <a16:creationId xmlns:a16="http://schemas.microsoft.com/office/drawing/2014/main" id="{AC20CBB9-4EDB-4FA4-82E8-8B81FE457981}"/>
                </a:ext>
              </a:extLst>
            </p:cNvPr>
            <p:cNvSpPr txBox="1">
              <a:spLocks/>
            </p:cNvSpPr>
            <p:nvPr/>
          </p:nvSpPr>
          <p:spPr>
            <a:xfrm>
              <a:off x="6040853" y="3482788"/>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176">
                  <a:solidFill>
                    <a:srgbClr val="000000"/>
                  </a:solidFill>
                  <a:latin typeface="+mn-lt"/>
                </a:rPr>
                <a:t>Observability</a:t>
              </a:r>
            </a:p>
          </p:txBody>
        </p:sp>
      </p:grpSp>
      <p:cxnSp>
        <p:nvCxnSpPr>
          <p:cNvPr id="133" name="Straight Connector 132">
            <a:extLst>
              <a:ext uri="{FF2B5EF4-FFF2-40B4-BE49-F238E27FC236}">
                <a16:creationId xmlns:a16="http://schemas.microsoft.com/office/drawing/2014/main" id="{1719268F-12D8-4CB0-B831-035237327C8D}"/>
              </a:ext>
            </a:extLst>
          </p:cNvPr>
          <p:cNvCxnSpPr>
            <a:cxnSpLocks/>
          </p:cNvCxnSpPr>
          <p:nvPr/>
        </p:nvCxnSpPr>
        <p:spPr>
          <a:xfrm rot="5400000">
            <a:off x="6202310" y="3183903"/>
            <a:ext cx="314838"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32F7069-AB3E-4628-97B8-27458C787E7E}"/>
              </a:ext>
            </a:extLst>
          </p:cNvPr>
          <p:cNvSpPr/>
          <p:nvPr/>
        </p:nvSpPr>
        <p:spPr>
          <a:xfrm>
            <a:off x="5623259" y="2324850"/>
            <a:ext cx="1473280" cy="693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7">
              <a:spcBef>
                <a:spcPct val="0"/>
              </a:spcBef>
            </a:pPr>
            <a:r>
              <a:rPr lang="en-US" sz="980">
                <a:ln w="3175">
                  <a:noFill/>
                </a:ln>
                <a:solidFill>
                  <a:srgbClr val="000000"/>
                </a:solidFill>
                <a:latin typeface="Segoe UI" panose="020B0502040204020203" pitchFamily="34" charset="0"/>
                <a:cs typeface="Segoe UI" panose="020B0502040204020203" pitchFamily="34" charset="0"/>
              </a:rPr>
              <a:t>Observe live container logs and Kubernetes event log on container deployment status</a:t>
            </a:r>
          </a:p>
        </p:txBody>
      </p:sp>
      <p:grpSp>
        <p:nvGrpSpPr>
          <p:cNvPr id="135" name="Group 134">
            <a:extLst>
              <a:ext uri="{FF2B5EF4-FFF2-40B4-BE49-F238E27FC236}">
                <a16:creationId xmlns:a16="http://schemas.microsoft.com/office/drawing/2014/main" id="{7A44C600-8FF9-4AA4-8A29-F780CC251FB1}"/>
              </a:ext>
            </a:extLst>
          </p:cNvPr>
          <p:cNvGrpSpPr/>
          <p:nvPr/>
        </p:nvGrpSpPr>
        <p:grpSpPr>
          <a:xfrm>
            <a:off x="7039205" y="4841088"/>
            <a:ext cx="717140" cy="1154594"/>
            <a:chOff x="5963088" y="4839022"/>
            <a:chExt cx="731520" cy="1177746"/>
          </a:xfrm>
        </p:grpSpPr>
        <p:grpSp>
          <p:nvGrpSpPr>
            <p:cNvPr id="136" name="Group 135">
              <a:extLst>
                <a:ext uri="{FF2B5EF4-FFF2-40B4-BE49-F238E27FC236}">
                  <a16:creationId xmlns:a16="http://schemas.microsoft.com/office/drawing/2014/main" id="{6BCB67BB-0160-4D23-A8F7-0991708A5400}"/>
                </a:ext>
              </a:extLst>
            </p:cNvPr>
            <p:cNvGrpSpPr/>
            <p:nvPr/>
          </p:nvGrpSpPr>
          <p:grpSpPr>
            <a:xfrm>
              <a:off x="6069277" y="5417370"/>
              <a:ext cx="519143" cy="467270"/>
              <a:chOff x="2878931" y="2940843"/>
              <a:chExt cx="1095375" cy="971550"/>
            </a:xfrm>
          </p:grpSpPr>
          <p:sp>
            <p:nvSpPr>
              <p:cNvPr id="139" name="Freeform: Shape 138">
                <a:extLst>
                  <a:ext uri="{FF2B5EF4-FFF2-40B4-BE49-F238E27FC236}">
                    <a16:creationId xmlns:a16="http://schemas.microsoft.com/office/drawing/2014/main" id="{870DECC1-552B-4E69-BFA5-077816C7BBC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sp>
            <p:nvSpPr>
              <p:cNvPr id="140" name="Freeform: Shape 139">
                <a:extLst>
                  <a:ext uri="{FF2B5EF4-FFF2-40B4-BE49-F238E27FC236}">
                    <a16:creationId xmlns:a16="http://schemas.microsoft.com/office/drawing/2014/main" id="{98FF140A-071A-4AF7-B0A8-C72C9F12788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sp>
            <p:nvSpPr>
              <p:cNvPr id="141" name="Freeform: Shape 140">
                <a:extLst>
                  <a:ext uri="{FF2B5EF4-FFF2-40B4-BE49-F238E27FC236}">
                    <a16:creationId xmlns:a16="http://schemas.microsoft.com/office/drawing/2014/main" id="{6624EA53-02AA-47AD-8E3A-633F3371D7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sp>
            <p:nvSpPr>
              <p:cNvPr id="142" name="Freeform: Shape 141">
                <a:extLst>
                  <a:ext uri="{FF2B5EF4-FFF2-40B4-BE49-F238E27FC236}">
                    <a16:creationId xmlns:a16="http://schemas.microsoft.com/office/drawing/2014/main" id="{1B5CBC4E-3332-4E75-A907-548DE39F40B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chemeClr val="bg1"/>
              </a:solid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sp>
            <p:nvSpPr>
              <p:cNvPr id="143" name="Freeform: Shape 142">
                <a:extLst>
                  <a:ext uri="{FF2B5EF4-FFF2-40B4-BE49-F238E27FC236}">
                    <a16:creationId xmlns:a16="http://schemas.microsoft.com/office/drawing/2014/main" id="{672D053F-333D-4298-A46D-912A69A24BF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sp>
            <p:nvSpPr>
              <p:cNvPr id="144" name="Freeform: Shape 143">
                <a:extLst>
                  <a:ext uri="{FF2B5EF4-FFF2-40B4-BE49-F238E27FC236}">
                    <a16:creationId xmlns:a16="http://schemas.microsoft.com/office/drawing/2014/main" id="{A7499B53-657F-405B-B87E-CCC7958CC8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sp>
            <p:nvSpPr>
              <p:cNvPr id="145" name="Freeform: Shape 144">
                <a:extLst>
                  <a:ext uri="{FF2B5EF4-FFF2-40B4-BE49-F238E27FC236}">
                    <a16:creationId xmlns:a16="http://schemas.microsoft.com/office/drawing/2014/main" id="{77B97FDF-5A45-4A21-9165-877E4CD1168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6">
                  <a:lnSpc>
                    <a:spcPct val="90000"/>
                  </a:lnSpc>
                  <a:defRPr/>
                </a:pPr>
                <a:endParaRPr lang="en-US" sz="882">
                  <a:solidFill>
                    <a:srgbClr val="505050"/>
                  </a:solidFill>
                  <a:latin typeface="Segoe UI"/>
                </a:endParaRPr>
              </a:p>
            </p:txBody>
          </p:sp>
        </p:grpSp>
        <p:sp>
          <p:nvSpPr>
            <p:cNvPr id="137" name="Title 1">
              <a:extLst>
                <a:ext uri="{FF2B5EF4-FFF2-40B4-BE49-F238E27FC236}">
                  <a16:creationId xmlns:a16="http://schemas.microsoft.com/office/drawing/2014/main" id="{59E2EFBF-A10A-4AC3-8DF1-4E73DDC43113}"/>
                </a:ext>
              </a:extLst>
            </p:cNvPr>
            <p:cNvSpPr txBox="1">
              <a:spLocks/>
            </p:cNvSpPr>
            <p:nvPr/>
          </p:nvSpPr>
          <p:spPr>
            <a:xfrm>
              <a:off x="6026297" y="4839022"/>
              <a:ext cx="60510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Virtual node</a:t>
              </a:r>
            </a:p>
          </p:txBody>
        </p:sp>
        <p:sp>
          <p:nvSpPr>
            <p:cNvPr id="138" name="Rectangle: Rounded Corners 137">
              <a:extLst>
                <a:ext uri="{FF2B5EF4-FFF2-40B4-BE49-F238E27FC236}">
                  <a16:creationId xmlns:a16="http://schemas.microsoft.com/office/drawing/2014/main" id="{AFC23D94-6106-4A7F-8FBD-58CC6F6F38BF}"/>
                </a:ext>
              </a:extLst>
            </p:cNvPr>
            <p:cNvSpPr/>
            <p:nvPr/>
          </p:nvSpPr>
          <p:spPr bwMode="auto">
            <a:xfrm>
              <a:off x="5963088" y="528524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sp>
        <p:nvSpPr>
          <p:cNvPr id="146" name="Plus Sign 145">
            <a:extLst>
              <a:ext uri="{FF2B5EF4-FFF2-40B4-BE49-F238E27FC236}">
                <a16:creationId xmlns:a16="http://schemas.microsoft.com/office/drawing/2014/main" id="{A75AEE34-BACC-4430-A2F9-86262E22D372}"/>
              </a:ext>
            </a:extLst>
          </p:cNvPr>
          <p:cNvSpPr/>
          <p:nvPr/>
        </p:nvSpPr>
        <p:spPr bwMode="auto">
          <a:xfrm>
            <a:off x="7166372" y="4318655"/>
            <a:ext cx="462806" cy="462806"/>
          </a:xfrm>
          <a:prstGeom prst="mathPlus">
            <a:avLst>
              <a:gd name="adj1" fmla="val 16889"/>
            </a:avLst>
          </a:prstGeom>
          <a:solidFill>
            <a:srgbClr val="0F78D4">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42C3A82-9043-4E8F-9ED5-807E31E0DE3A}"/>
              </a:ext>
            </a:extLst>
          </p:cNvPr>
          <p:cNvGrpSpPr/>
          <p:nvPr/>
        </p:nvGrpSpPr>
        <p:grpSpPr>
          <a:xfrm>
            <a:off x="8531957" y="1629524"/>
            <a:ext cx="875249" cy="973440"/>
            <a:chOff x="8703040" y="1661703"/>
            <a:chExt cx="892800" cy="992960"/>
          </a:xfrm>
        </p:grpSpPr>
        <p:sp>
          <p:nvSpPr>
            <p:cNvPr id="71" name="Title 1">
              <a:extLst>
                <a:ext uri="{FF2B5EF4-FFF2-40B4-BE49-F238E27FC236}">
                  <a16:creationId xmlns:a16="http://schemas.microsoft.com/office/drawing/2014/main" id="{F1D59F01-3784-42F9-AE79-40282D5E4735}"/>
                </a:ext>
              </a:extLst>
            </p:cNvPr>
            <p:cNvSpPr txBox="1">
              <a:spLocks/>
            </p:cNvSpPr>
            <p:nvPr/>
          </p:nvSpPr>
          <p:spPr>
            <a:xfrm>
              <a:off x="8703040" y="1661703"/>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176">
                  <a:solidFill>
                    <a:srgbClr val="000000"/>
                  </a:solidFill>
                </a:rPr>
                <a:t>Prometheus</a:t>
              </a:r>
            </a:p>
          </p:txBody>
        </p:sp>
        <p:sp>
          <p:nvSpPr>
            <p:cNvPr id="72" name="Rectangle: Rounded Corners 71">
              <a:extLst>
                <a:ext uri="{FF2B5EF4-FFF2-40B4-BE49-F238E27FC236}">
                  <a16:creationId xmlns:a16="http://schemas.microsoft.com/office/drawing/2014/main" id="{9B5D780F-2607-4F51-8A6D-ABE45BCB3D04}"/>
                </a:ext>
              </a:extLst>
            </p:cNvPr>
            <p:cNvSpPr/>
            <p:nvPr/>
          </p:nvSpPr>
          <p:spPr bwMode="auto">
            <a:xfrm>
              <a:off x="8783680" y="1923143"/>
              <a:ext cx="731520" cy="73152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endParaRPr lang="en-US" sz="1176">
                <a:solidFill>
                  <a:schemeClr val="tx1"/>
                </a:solidFill>
                <a:cs typeface="Segoe UI" pitchFamily="34" charset="0"/>
              </a:endParaRPr>
            </a:p>
          </p:txBody>
        </p:sp>
        <p:pic>
          <p:nvPicPr>
            <p:cNvPr id="3074" name="Picture 2" descr="Image result for prometheus logo black png">
              <a:extLst>
                <a:ext uri="{FF2B5EF4-FFF2-40B4-BE49-F238E27FC236}">
                  <a16:creationId xmlns:a16="http://schemas.microsoft.com/office/drawing/2014/main" id="{9FEA7BBF-E58A-467C-8687-0A7045074D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9249" y="2022299"/>
              <a:ext cx="540382" cy="533209"/>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itle 16">
            <a:extLst>
              <a:ext uri="{FF2B5EF4-FFF2-40B4-BE49-F238E27FC236}">
                <a16:creationId xmlns:a16="http://schemas.microsoft.com/office/drawing/2014/main" id="{4FACBE24-9C1C-4709-BD64-02CEE33CBF7D}"/>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sz="1372"/>
              <a:t>Get detailed insights about your workloads with Azure Monitor</a:t>
            </a:r>
          </a:p>
        </p:txBody>
      </p:sp>
      <p:sp>
        <p:nvSpPr>
          <p:cNvPr id="80" name="Title 16">
            <a:extLst>
              <a:ext uri="{FF2B5EF4-FFF2-40B4-BE49-F238E27FC236}">
                <a16:creationId xmlns:a16="http://schemas.microsoft.com/office/drawing/2014/main" id="{E8D841F7-0D7B-4453-BC7D-A94F5079D872}"/>
              </a:ext>
            </a:extLst>
          </p:cNvPr>
          <p:cNvSpPr txBox="1">
            <a:spLocks/>
          </p:cNvSpPr>
          <p:nvPr/>
        </p:nvSpPr>
        <p:spPr>
          <a:xfrm>
            <a:off x="420957" y="315283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sz="1372"/>
              <a:t>See graphical insights about clusters</a:t>
            </a:r>
          </a:p>
        </p:txBody>
      </p:sp>
      <p:sp>
        <p:nvSpPr>
          <p:cNvPr id="81" name="Title 16">
            <a:extLst>
              <a:ext uri="{FF2B5EF4-FFF2-40B4-BE49-F238E27FC236}">
                <a16:creationId xmlns:a16="http://schemas.microsoft.com/office/drawing/2014/main" id="{B19C5813-3F5A-4092-B5A8-A5DD4C8A3EF5}"/>
              </a:ext>
            </a:extLst>
          </p:cNvPr>
          <p:cNvSpPr txBox="1">
            <a:spLocks/>
          </p:cNvSpPr>
          <p:nvPr/>
        </p:nvSpPr>
        <p:spPr>
          <a:xfrm>
            <a:off x="455995" y="2588590"/>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sz="1372"/>
              <a:t>Filter for details about nodes, controllers, and containers</a:t>
            </a:r>
          </a:p>
        </p:txBody>
      </p:sp>
      <p:sp>
        <p:nvSpPr>
          <p:cNvPr id="82" name="Title 16">
            <a:extLst>
              <a:ext uri="{FF2B5EF4-FFF2-40B4-BE49-F238E27FC236}">
                <a16:creationId xmlns:a16="http://schemas.microsoft.com/office/drawing/2014/main" id="{1397946F-C34F-43C7-A769-3D3290259737}"/>
              </a:ext>
            </a:extLst>
          </p:cNvPr>
          <p:cNvSpPr txBox="1">
            <a:spLocks/>
          </p:cNvSpPr>
          <p:nvPr/>
        </p:nvSpPr>
        <p:spPr>
          <a:xfrm>
            <a:off x="455995" y="3608943"/>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sz="1372"/>
              <a:t>Pull events and logs for detailed activity analysis</a:t>
            </a:r>
          </a:p>
        </p:txBody>
      </p:sp>
      <p:sp>
        <p:nvSpPr>
          <p:cNvPr id="83" name="Flowchart: Connector 82">
            <a:extLst>
              <a:ext uri="{FF2B5EF4-FFF2-40B4-BE49-F238E27FC236}">
                <a16:creationId xmlns:a16="http://schemas.microsoft.com/office/drawing/2014/main" id="{E0DEC68B-5B09-414D-A9CA-EC7CB63C76C0}"/>
              </a:ext>
            </a:extLst>
          </p:cNvPr>
          <p:cNvSpPr/>
          <p:nvPr/>
        </p:nvSpPr>
        <p:spPr bwMode="auto">
          <a:xfrm>
            <a:off x="9445987" y="4473458"/>
            <a:ext cx="268927" cy="268927"/>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00" name="Flowchart: Connector 99">
            <a:extLst>
              <a:ext uri="{FF2B5EF4-FFF2-40B4-BE49-F238E27FC236}">
                <a16:creationId xmlns:a16="http://schemas.microsoft.com/office/drawing/2014/main" id="{5686173C-C491-4582-9FC8-497E1C4A9527}"/>
              </a:ext>
            </a:extLst>
          </p:cNvPr>
          <p:cNvSpPr/>
          <p:nvPr/>
        </p:nvSpPr>
        <p:spPr bwMode="auto">
          <a:xfrm>
            <a:off x="7886455" y="3561385"/>
            <a:ext cx="268927" cy="268927"/>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01" name="Flowchart: Connector 100">
            <a:extLst>
              <a:ext uri="{FF2B5EF4-FFF2-40B4-BE49-F238E27FC236}">
                <a16:creationId xmlns:a16="http://schemas.microsoft.com/office/drawing/2014/main" id="{0C116B76-81F3-4C7E-88B3-43ACB60EA832}"/>
              </a:ext>
            </a:extLst>
          </p:cNvPr>
          <p:cNvSpPr/>
          <p:nvPr/>
        </p:nvSpPr>
        <p:spPr bwMode="auto">
          <a:xfrm>
            <a:off x="9435960" y="3560223"/>
            <a:ext cx="268927" cy="268927"/>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02" name="Flowchart: Connector 101">
            <a:extLst>
              <a:ext uri="{FF2B5EF4-FFF2-40B4-BE49-F238E27FC236}">
                <a16:creationId xmlns:a16="http://schemas.microsoft.com/office/drawing/2014/main" id="{76C591B5-DF62-4370-A401-A0AFC0349C67}"/>
              </a:ext>
            </a:extLst>
          </p:cNvPr>
          <p:cNvSpPr/>
          <p:nvPr/>
        </p:nvSpPr>
        <p:spPr bwMode="auto">
          <a:xfrm>
            <a:off x="9440688" y="2749380"/>
            <a:ext cx="268927" cy="268927"/>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mj-lt"/>
                <a:ea typeface="Segoe UI" pitchFamily="34" charset="0"/>
                <a:cs typeface="Segoe UI" pitchFamily="34" charset="0"/>
              </a:rPr>
              <a:t>2</a:t>
            </a:r>
          </a:p>
        </p:txBody>
      </p:sp>
    </p:spTree>
    <p:extLst>
      <p:ext uri="{BB962C8B-B14F-4D97-AF65-F5344CB8AC3E}">
        <p14:creationId xmlns:p14="http://schemas.microsoft.com/office/powerpoint/2010/main" val="12315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left)">
                                      <p:cBhvr>
                                        <p:cTn id="14" dur="500"/>
                                        <p:tgtEl>
                                          <p:spTgt spid="129"/>
                                        </p:tgtEl>
                                      </p:cBhvr>
                                    </p:animEffect>
                                  </p:childTnLst>
                                </p:cTn>
                              </p:par>
                              <p:par>
                                <p:cTn id="15" presetID="10" presetClass="entr" presetSubtype="0" fill="hold"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500"/>
                                        <p:tgtEl>
                                          <p:spTgt spid="134"/>
                                        </p:tgtEl>
                                      </p:cBhvr>
                                    </p:animEffect>
                                  </p:childTnLst>
                                </p:cTn>
                              </p:par>
                            </p:childTnLst>
                          </p:cTn>
                        </p:par>
                        <p:par>
                          <p:cTn id="25" fill="hold">
                            <p:stCondLst>
                              <p:cond delay="1750"/>
                            </p:stCondLst>
                            <p:childTnLst>
                              <p:par>
                                <p:cTn id="26" presetID="22" presetClass="entr" presetSubtype="1"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ipe(up)">
                                      <p:cBhvr>
                                        <p:cTn id="28" dur="500"/>
                                        <p:tgtEl>
                                          <p:spTgt spid="133"/>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fade">
                                      <p:cBhvr>
                                        <p:cTn id="32" dur="500"/>
                                        <p:tgtEl>
                                          <p:spTgt spid="146"/>
                                        </p:tgtEl>
                                      </p:cBhvr>
                                    </p:animEffect>
                                  </p:childTnLst>
                                </p:cTn>
                              </p:par>
                            </p:childTnLst>
                          </p:cTn>
                        </p:par>
                        <p:par>
                          <p:cTn id="33" fill="hold">
                            <p:stCondLst>
                              <p:cond delay="2750"/>
                            </p:stCondLst>
                            <p:childTnLst>
                              <p:par>
                                <p:cTn id="34" presetID="10" presetClass="entr" presetSubtype="0" fill="hold" nodeType="after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par>
                          <p:cTn id="37" fill="hold">
                            <p:stCondLst>
                              <p:cond delay="3250"/>
                            </p:stCondLst>
                            <p:childTnLst>
                              <p:par>
                                <p:cTn id="38" presetID="22" presetClass="entr" presetSubtype="8" fill="hold" nodeType="after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left)">
                                      <p:cBhvr>
                                        <p:cTn id="40" dur="500"/>
                                        <p:tgtEl>
                                          <p:spTgt spid="1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par>
                                <p:cTn id="53" presetID="53" presetClass="entr" presetSubtype="16"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childTnLst>
                          </p:cTn>
                        </p:par>
                        <p:par>
                          <p:cTn id="58" fill="hold">
                            <p:stCondLst>
                              <p:cond delay="425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5250"/>
                            </p:stCondLst>
                            <p:childTnLst>
                              <p:par>
                                <p:cTn id="67" presetID="10" presetClass="entr" presetSubtype="0" fill="hold" nodeType="after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500"/>
                                        <p:tgtEl>
                                          <p:spTgt spid="87"/>
                                        </p:tgtEl>
                                      </p:cBhvr>
                                    </p:animEffect>
                                  </p:childTnLst>
                                </p:cTn>
                              </p:par>
                            </p:childTnLst>
                          </p:cTn>
                        </p:par>
                        <p:par>
                          <p:cTn id="70" fill="hold">
                            <p:stCondLst>
                              <p:cond delay="5750"/>
                            </p:stCondLst>
                            <p:childTnLst>
                              <p:par>
                                <p:cTn id="71" presetID="10" presetClass="entr" presetSubtype="0" fill="hold"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childTnLst>
                          </p:cTn>
                        </p:par>
                        <p:par>
                          <p:cTn id="74" fill="hold">
                            <p:stCondLst>
                              <p:cond delay="6250"/>
                            </p:stCondLst>
                            <p:childTnLst>
                              <p:par>
                                <p:cTn id="75" presetID="10" presetClass="entr" presetSubtype="0" fill="hold" nodeType="after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childTnLst>
                          </p:cTn>
                        </p:par>
                        <p:par>
                          <p:cTn id="78" fill="hold">
                            <p:stCondLst>
                              <p:cond delay="6750"/>
                            </p:stCondLst>
                            <p:childTnLst>
                              <p:par>
                                <p:cTn id="79" presetID="22" presetClass="entr" presetSubtype="8" fill="hold" nodeType="after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wipe(left)">
                                      <p:cBhvr>
                                        <p:cTn id="81" dur="500"/>
                                        <p:tgtEl>
                                          <p:spTgt spid="105"/>
                                        </p:tgtEl>
                                      </p:cBhvr>
                                    </p:animEffect>
                                  </p:childTnLst>
                                </p:cTn>
                              </p:par>
                            </p:childTnLst>
                          </p:cTn>
                        </p:par>
                        <p:par>
                          <p:cTn id="82" fill="hold">
                            <p:stCondLst>
                              <p:cond delay="7250"/>
                            </p:stCondLst>
                            <p:childTnLst>
                              <p:par>
                                <p:cTn id="83" presetID="10" presetClass="entr" presetSubtype="0" fill="hold" grpId="0" nodeType="after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500"/>
                                        <p:tgtEl>
                                          <p:spTgt spid="10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500"/>
                                        <p:tgtEl>
                                          <p:spTgt spid="102"/>
                                        </p:tgtEl>
                                      </p:cBhvr>
                                    </p:animEffect>
                                  </p:childTnLst>
                                </p:cTn>
                              </p:par>
                              <p:par>
                                <p:cTn id="94" presetID="22" presetClass="entr" presetSubtype="8"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wipe(left)">
                                      <p:cBhvr>
                                        <p:cTn id="96" dur="500"/>
                                        <p:tgtEl>
                                          <p:spTgt spid="10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500"/>
                                        <p:tgtEl>
                                          <p:spTgt spid="8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par>
                                <p:cTn id="109" presetID="22" presetClass="entr" presetSubtype="8" fill="hold"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wipe(left)">
                                      <p:cBhvr>
                                        <p:cTn id="111" dur="500"/>
                                        <p:tgtEl>
                                          <p:spTgt spid="107"/>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fade">
                                      <p:cBhvr>
                                        <p:cTn id="115" dur="500"/>
                                        <p:tgtEl>
                                          <p:spTgt spid="9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22" presetClass="entr" presetSubtype="8" fill="hold" nodeType="withEffect">
                                  <p:stCondLst>
                                    <p:cond delay="0"/>
                                  </p:stCondLst>
                                  <p:childTnLst>
                                    <p:set>
                                      <p:cBhvr>
                                        <p:cTn id="125" dur="1" fill="hold">
                                          <p:stCondLst>
                                            <p:cond delay="0"/>
                                          </p:stCondLst>
                                        </p:cTn>
                                        <p:tgtEl>
                                          <p:spTgt spid="108"/>
                                        </p:tgtEl>
                                        <p:attrNameLst>
                                          <p:attrName>style.visibility</p:attrName>
                                        </p:attrNameLst>
                                      </p:cBhvr>
                                      <p:to>
                                        <p:strVal val="visible"/>
                                      </p:to>
                                    </p:set>
                                    <p:animEffect transition="in" filter="wipe(left)">
                                      <p:cBhvr>
                                        <p:cTn id="126" dur="500"/>
                                        <p:tgtEl>
                                          <p:spTgt spid="108"/>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97"/>
                                        </p:tgtEl>
                                        <p:attrNameLst>
                                          <p:attrName>style.visibility</p:attrName>
                                        </p:attrNameLst>
                                      </p:cBhvr>
                                      <p:to>
                                        <p:strVal val="visible"/>
                                      </p:to>
                                    </p:set>
                                    <p:animEffect transition="in" filter="fade">
                                      <p:cBhvr>
                                        <p:cTn id="130" dur="500"/>
                                        <p:tgtEl>
                                          <p:spTgt spid="97"/>
                                        </p:tgtEl>
                                      </p:cBhvr>
                                    </p:animEffect>
                                  </p:childTnLst>
                                </p:cTn>
                              </p:par>
                            </p:childTnLst>
                          </p:cTn>
                        </p:par>
                        <p:par>
                          <p:cTn id="131" fill="hold">
                            <p:stCondLst>
                              <p:cond delay="1000"/>
                            </p:stCondLst>
                            <p:childTnLst>
                              <p:par>
                                <p:cTn id="132" presetID="22" presetClass="entr" presetSubtype="8" fill="hold" nodeType="after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left)">
                                      <p:cBhvr>
                                        <p:cTn id="134" dur="500"/>
                                        <p:tgtEl>
                                          <p:spTgt spid="109"/>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96"/>
                                        </p:tgtEl>
                                        <p:attrNameLst>
                                          <p:attrName>style.visibility</p:attrName>
                                        </p:attrNameLst>
                                      </p:cBhvr>
                                      <p:to>
                                        <p:strVal val="visible"/>
                                      </p:to>
                                    </p:set>
                                    <p:animEffect transition="in" filter="fade">
                                      <p:cBhvr>
                                        <p:cTn id="13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96" grpId="0"/>
      <p:bldP spid="97" grpId="0"/>
      <p:bldP spid="98" grpId="0"/>
      <p:bldP spid="99" grpId="0"/>
      <p:bldP spid="104" grpId="0"/>
      <p:bldP spid="134" grpId="0"/>
      <p:bldP spid="146" grpId="0" animBg="1"/>
      <p:bldP spid="79" grpId="0"/>
      <p:bldP spid="80" grpId="0"/>
      <p:bldP spid="81" grpId="0"/>
      <p:bldP spid="82" grpId="0"/>
      <p:bldP spid="83" grpId="0" animBg="1"/>
      <p:bldP spid="100" grpId="0" animBg="1"/>
      <p:bldP spid="101" grpId="0" animBg="1"/>
      <p:bldP spid="10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Enable Control plane logs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solidFill>
                  <a:schemeClr val="bg1">
                    <a:lumMod val="65000"/>
                  </a:schemeClr>
                </a:solidFill>
              </a:rPr>
              <a:t>© Microsoft Corporation                                                                                  								                                Azure </a:t>
            </a:r>
            <a:endParaRPr kumimoji="0" lang="en-US" sz="686"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5" name="Text Placeholder 4"/>
          <p:cNvSpPr>
            <a:spLocks noGrp="1"/>
          </p:cNvSpPr>
          <p:nvPr>
            <p:ph type="body" sz="quarter" idx="4294967295"/>
          </p:nvPr>
        </p:nvSpPr>
        <p:spPr>
          <a:xfrm>
            <a:off x="505738" y="1770532"/>
            <a:ext cx="4371062" cy="1873783"/>
          </a:xfrm>
        </p:spPr>
        <p:txBody>
          <a:bodyPr/>
          <a:lstStyle/>
          <a:p>
            <a:r>
              <a:rPr lang="en-US" dirty="0">
                <a:solidFill>
                  <a:srgbClr val="0078D4"/>
                </a:solidFill>
              </a:rPr>
              <a:t>Use the Azure portal to enable diagnostics logs</a:t>
            </a:r>
          </a:p>
          <a:p>
            <a:endParaRPr lang="en-US" dirty="0"/>
          </a:p>
          <a:p>
            <a:pPr lvl="1"/>
            <a:r>
              <a:rPr lang="en-US" dirty="0"/>
              <a:t>Pipe logs to Log Analytics, Event Hub or a storage account</a:t>
            </a:r>
          </a:p>
          <a:p>
            <a:pPr lvl="1"/>
            <a:endParaRPr lang="en-US" dirty="0"/>
          </a:p>
        </p:txBody>
      </p:sp>
      <p:pic>
        <p:nvPicPr>
          <p:cNvPr id="1026" name="Picture 2">
            <a:extLst>
              <a:ext uri="{FF2B5EF4-FFF2-40B4-BE49-F238E27FC236}">
                <a16:creationId xmlns:a16="http://schemas.microsoft.com/office/drawing/2014/main" id="{7D59FF4E-5192-4AB3-8862-5279BA639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035" y="1655718"/>
            <a:ext cx="6201254" cy="491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909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2B8-A043-453D-A773-CDF3751DAB58}"/>
              </a:ext>
            </a:extLst>
          </p:cNvPr>
          <p:cNvSpPr>
            <a:spLocks noGrp="1"/>
          </p:cNvSpPr>
          <p:nvPr>
            <p:ph type="title"/>
          </p:nvPr>
        </p:nvSpPr>
        <p:spPr>
          <a:xfrm>
            <a:off x="426424" y="440495"/>
            <a:ext cx="11336039" cy="739343"/>
          </a:xfrm>
          <a:prstGeom prst="rect">
            <a:avLst/>
          </a:prstGeom>
        </p:spPr>
        <p:txBody>
          <a:bodyPr wrap="square" anchor="t">
            <a:normAutofit/>
          </a:bodyPr>
          <a:lstStyle/>
          <a:p>
            <a:r>
              <a:rPr lang="en-US" dirty="0"/>
              <a:t>Who we are</a:t>
            </a:r>
            <a:endParaRPr lang="en-CA" dirty="0"/>
          </a:p>
        </p:txBody>
      </p:sp>
      <p:pic>
        <p:nvPicPr>
          <p:cNvPr id="1026" name="Picture 2">
            <a:extLst>
              <a:ext uri="{FF2B5EF4-FFF2-40B4-BE49-F238E27FC236}">
                <a16:creationId xmlns:a16="http://schemas.microsoft.com/office/drawing/2014/main" id="{14BE88DA-0582-3D44-82E8-B22AC5D8D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1512025"/>
            <a:ext cx="2343150" cy="2847682"/>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DF415D-CEA1-BF47-AB52-1BE32F13A8D5}"/>
              </a:ext>
            </a:extLst>
          </p:cNvPr>
          <p:cNvSpPr txBox="1"/>
          <p:nvPr/>
        </p:nvSpPr>
        <p:spPr>
          <a:xfrm>
            <a:off x="840860" y="4509624"/>
            <a:ext cx="4065029" cy="1634294"/>
          </a:xfrm>
          <a:prstGeom prst="rect">
            <a:avLst/>
          </a:prstGeom>
          <a:noFill/>
        </p:spPr>
        <p:txBody>
          <a:bodyPr wrap="square" lIns="182880" tIns="146304" rIns="182880" bIns="146304" rtlCol="0">
            <a:spAutoFit/>
          </a:bodyPr>
          <a:lstStyle/>
          <a:p>
            <a:pPr algn="ctr">
              <a:spcAft>
                <a:spcPts val="600"/>
              </a:spcAft>
            </a:pPr>
            <a:r>
              <a:rPr lang="en-US" dirty="0">
                <a:gradFill>
                  <a:gsLst>
                    <a:gs pos="2917">
                      <a:schemeClr val="tx1"/>
                    </a:gs>
                    <a:gs pos="30000">
                      <a:schemeClr val="tx1"/>
                    </a:gs>
                  </a:gsLst>
                  <a:lin ang="5400000" scaled="0"/>
                </a:gradFill>
              </a:rPr>
              <a:t>Alice Gibbons</a:t>
            </a:r>
          </a:p>
          <a:p>
            <a:pPr algn="ctr">
              <a:spcAft>
                <a:spcPts val="600"/>
              </a:spcAft>
            </a:pPr>
            <a:r>
              <a:rPr lang="en-US" dirty="0">
                <a:gradFill>
                  <a:gsLst>
                    <a:gs pos="2917">
                      <a:schemeClr val="tx1"/>
                    </a:gs>
                    <a:gs pos="30000">
                      <a:schemeClr val="tx1"/>
                    </a:gs>
                  </a:gsLst>
                  <a:lin ang="5400000" scaled="0"/>
                </a:gradFill>
              </a:rPr>
              <a:t>Technical Specialist</a:t>
            </a:r>
          </a:p>
          <a:p>
            <a:pPr algn="ctr">
              <a:spcAft>
                <a:spcPts val="600"/>
              </a:spcAft>
            </a:pPr>
            <a:r>
              <a:rPr lang="en-US" dirty="0">
                <a:gradFill>
                  <a:gsLst>
                    <a:gs pos="2917">
                      <a:schemeClr val="tx1"/>
                    </a:gs>
                    <a:gs pos="30000">
                      <a:schemeClr val="tx1"/>
                    </a:gs>
                  </a:gsLst>
                  <a:lin ang="5400000" scaled="0"/>
                </a:gradFill>
              </a:rPr>
              <a:t>Cloud Native Global Black Belt Team</a:t>
            </a:r>
          </a:p>
          <a:p>
            <a:pPr algn="ctr">
              <a:spcAft>
                <a:spcPts val="600"/>
              </a:spcAft>
            </a:pPr>
            <a:r>
              <a:rPr lang="en-US" dirty="0">
                <a:gradFill>
                  <a:gsLst>
                    <a:gs pos="2917">
                      <a:schemeClr val="tx1"/>
                    </a:gs>
                    <a:gs pos="30000">
                      <a:schemeClr val="tx1"/>
                    </a:gs>
                  </a:gsLst>
                  <a:lin ang="5400000" scaled="0"/>
                </a:gradFill>
              </a:rPr>
              <a:t>Calgary, Alberta</a:t>
            </a:r>
          </a:p>
        </p:txBody>
      </p:sp>
      <p:sp>
        <p:nvSpPr>
          <p:cNvPr id="5" name="TextBox 4">
            <a:extLst>
              <a:ext uri="{FF2B5EF4-FFF2-40B4-BE49-F238E27FC236}">
                <a16:creationId xmlns:a16="http://schemas.microsoft.com/office/drawing/2014/main" id="{BF86D5C5-9297-C143-86A2-24445FB2F4D3}"/>
              </a:ext>
            </a:extLst>
          </p:cNvPr>
          <p:cNvSpPr txBox="1"/>
          <p:nvPr/>
        </p:nvSpPr>
        <p:spPr>
          <a:xfrm>
            <a:off x="6575610" y="4509624"/>
            <a:ext cx="4065029" cy="1634294"/>
          </a:xfrm>
          <a:prstGeom prst="rect">
            <a:avLst/>
          </a:prstGeom>
          <a:noFill/>
        </p:spPr>
        <p:txBody>
          <a:bodyPr wrap="square" lIns="182880" tIns="146304" rIns="182880" bIns="146304" rtlCol="0">
            <a:spAutoFit/>
          </a:bodyPr>
          <a:lstStyle/>
          <a:p>
            <a:pPr algn="ctr">
              <a:spcAft>
                <a:spcPts val="600"/>
              </a:spcAft>
            </a:pPr>
            <a:r>
              <a:rPr lang="en-US" dirty="0">
                <a:gradFill>
                  <a:gsLst>
                    <a:gs pos="2917">
                      <a:schemeClr val="tx1"/>
                    </a:gs>
                    <a:gs pos="30000">
                      <a:schemeClr val="tx1"/>
                    </a:gs>
                  </a:gsLst>
                  <a:lin ang="5400000" scaled="0"/>
                </a:gradFill>
              </a:rPr>
              <a:t>Diego </a:t>
            </a:r>
            <a:r>
              <a:rPr lang="en-US" dirty="0" err="1">
                <a:gradFill>
                  <a:gsLst>
                    <a:gs pos="2917">
                      <a:schemeClr val="tx1"/>
                    </a:gs>
                    <a:gs pos="30000">
                      <a:schemeClr val="tx1"/>
                    </a:gs>
                  </a:gsLst>
                  <a:lin ang="5400000" scaled="0"/>
                </a:gradFill>
              </a:rPr>
              <a:t>Protta</a:t>
            </a:r>
            <a:r>
              <a:rPr lang="en-US" dirty="0">
                <a:gradFill>
                  <a:gsLst>
                    <a:gs pos="2917">
                      <a:schemeClr val="tx1"/>
                    </a:gs>
                    <a:gs pos="30000">
                      <a:schemeClr val="tx1"/>
                    </a:gs>
                  </a:gsLst>
                  <a:lin ang="5400000" scaled="0"/>
                </a:gradFill>
              </a:rPr>
              <a:t> </a:t>
            </a:r>
            <a:r>
              <a:rPr lang="en-US" dirty="0" err="1">
                <a:gradFill>
                  <a:gsLst>
                    <a:gs pos="2917">
                      <a:schemeClr val="tx1"/>
                    </a:gs>
                    <a:gs pos="30000">
                      <a:schemeClr val="tx1"/>
                    </a:gs>
                  </a:gsLst>
                  <a:lin ang="5400000" scaled="0"/>
                </a:gradFill>
              </a:rPr>
              <a:t>Casati</a:t>
            </a:r>
            <a:endParaRPr lang="en-US" dirty="0">
              <a:gradFill>
                <a:gsLst>
                  <a:gs pos="2917">
                    <a:schemeClr val="tx1"/>
                  </a:gs>
                  <a:gs pos="30000">
                    <a:schemeClr val="tx1"/>
                  </a:gs>
                </a:gsLst>
                <a:lin ang="5400000" scaled="0"/>
              </a:gradFill>
            </a:endParaRPr>
          </a:p>
          <a:p>
            <a:pPr algn="ctr">
              <a:spcAft>
                <a:spcPts val="600"/>
              </a:spcAft>
            </a:pPr>
            <a:r>
              <a:rPr lang="en-US" dirty="0">
                <a:gradFill>
                  <a:gsLst>
                    <a:gs pos="2917">
                      <a:schemeClr val="tx1"/>
                    </a:gs>
                    <a:gs pos="30000">
                      <a:schemeClr val="tx1"/>
                    </a:gs>
                  </a:gsLst>
                  <a:lin ang="5400000" scaled="0"/>
                </a:gradFill>
              </a:rPr>
              <a:t>Cloud Solution Architect</a:t>
            </a:r>
          </a:p>
          <a:p>
            <a:pPr algn="ctr">
              <a:spcAft>
                <a:spcPts val="600"/>
              </a:spcAft>
            </a:pPr>
            <a:r>
              <a:rPr lang="en-US" dirty="0">
                <a:gradFill>
                  <a:gsLst>
                    <a:gs pos="2917">
                      <a:schemeClr val="tx1"/>
                    </a:gs>
                    <a:gs pos="30000">
                      <a:schemeClr val="tx1"/>
                    </a:gs>
                  </a:gsLst>
                  <a:lin ang="5400000" scaled="0"/>
                </a:gradFill>
              </a:rPr>
              <a:t>One Commercial Partner Team</a:t>
            </a:r>
          </a:p>
          <a:p>
            <a:pPr algn="ctr">
              <a:spcAft>
                <a:spcPts val="600"/>
              </a:spcAft>
            </a:pPr>
            <a:r>
              <a:rPr lang="en-US" dirty="0">
                <a:gradFill>
                  <a:gsLst>
                    <a:gs pos="2917">
                      <a:schemeClr val="tx1"/>
                    </a:gs>
                    <a:gs pos="30000">
                      <a:schemeClr val="tx1"/>
                    </a:gs>
                  </a:gsLst>
                  <a:lin ang="5400000" scaled="0"/>
                </a:gradFill>
              </a:rPr>
              <a:t>Calgary, Alberta</a:t>
            </a:r>
          </a:p>
        </p:txBody>
      </p:sp>
      <p:pic>
        <p:nvPicPr>
          <p:cNvPr id="3" name="Picture 2">
            <a:extLst>
              <a:ext uri="{FF2B5EF4-FFF2-40B4-BE49-F238E27FC236}">
                <a16:creationId xmlns:a16="http://schemas.microsoft.com/office/drawing/2014/main" id="{C223CCC4-62AF-6940-8EE5-70CB0491F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341" y="1512025"/>
            <a:ext cx="2227569" cy="2847682"/>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558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Logging and key metrics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solidFill>
                  <a:prstClr val="white">
                    <a:lumMod val="65000"/>
                  </a:prstClr>
                </a:solidFill>
                <a:latin typeface="Calibri" panose="020F0502020204030204"/>
              </a:rPr>
              <a:t>© Microsoft Corporation                                                                                  								                                Azure </a:t>
            </a:r>
            <a:endParaRPr kumimoji="0" lang="en-US" sz="686"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p:cNvSpPr>
            <a:spLocks noGrp="1"/>
          </p:cNvSpPr>
          <p:nvPr>
            <p:ph type="body" sz="quarter" idx="4294967295"/>
          </p:nvPr>
        </p:nvSpPr>
        <p:spPr>
          <a:xfrm>
            <a:off x="429538" y="1341907"/>
            <a:ext cx="11306469" cy="4495722"/>
          </a:xfrm>
        </p:spPr>
        <p:txBody>
          <a:bodyPr>
            <a:normAutofit/>
          </a:bodyPr>
          <a:lstStyle/>
          <a:p>
            <a:r>
              <a:rPr lang="en-US" dirty="0">
                <a:solidFill>
                  <a:srgbClr val="0078D4"/>
                </a:solidFill>
              </a:rPr>
              <a:t>File logging?</a:t>
            </a:r>
          </a:p>
          <a:p>
            <a:pPr lvl="1"/>
            <a:r>
              <a:rPr lang="en-US" dirty="0"/>
              <a:t>Better to log everything to </a:t>
            </a:r>
            <a:r>
              <a:rPr lang="en-US" dirty="0" err="1">
                <a:latin typeface="Consolas" panose="020B0609020204030204" pitchFamily="49" charset="0"/>
                <a:cs typeface="Consolas" panose="020B0609020204030204" pitchFamily="49" charset="0"/>
              </a:rPr>
              <a:t>stdout</a:t>
            </a:r>
            <a:r>
              <a:rPr lang="en-US" dirty="0"/>
              <a:t>/stderr</a:t>
            </a:r>
          </a:p>
          <a:p>
            <a:pPr lvl="1"/>
            <a:endParaRPr lang="en-US" dirty="0"/>
          </a:p>
          <a:p>
            <a:pPr lvl="1"/>
            <a:r>
              <a:rPr lang="en-US" sz="2353" spc="-49" dirty="0">
                <a:solidFill>
                  <a:srgbClr val="0078D4"/>
                </a:solidFill>
                <a:latin typeface="+mj-lt"/>
              </a:rPr>
              <a:t>Key metrics</a:t>
            </a:r>
          </a:p>
          <a:p>
            <a:pPr lvl="1"/>
            <a:r>
              <a:rPr lang="en-US" dirty="0"/>
              <a:t>Node metrics (CPU Usage, Memory Usage, Disk Usage, Network Usage) </a:t>
            </a:r>
          </a:p>
          <a:p>
            <a:pPr lvl="1"/>
            <a:r>
              <a:rPr lang="en-US" sz="1765" dirty="0" err="1">
                <a:latin typeface="Consolas" panose="020B0609020204030204" pitchFamily="49" charset="0"/>
                <a:cs typeface="Consolas" panose="020B0609020204030204" pitchFamily="49" charset="0"/>
              </a:rPr>
              <a:t>kube_node_status_condition</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pPr lvl="1"/>
            <a:r>
              <a:rPr lang="en-US" dirty="0"/>
              <a:t>Pod memory usage / limit</a:t>
            </a:r>
          </a:p>
          <a:p>
            <a:pPr lvl="1"/>
            <a:r>
              <a:rPr lang="en-US" sz="1765" dirty="0" err="1">
                <a:latin typeface="Consolas" panose="020B0609020204030204" pitchFamily="49" charset="0"/>
                <a:cs typeface="Consolas" panose="020B0609020204030204" pitchFamily="49" charset="0"/>
              </a:rPr>
              <a:t>container_memory_failures_total</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container_memory_working_set_bytes</a:t>
            </a:r>
            <a:br>
              <a:rPr lang="en-US" dirty="0"/>
            </a:br>
            <a:endParaRPr lang="en-US" dirty="0"/>
          </a:p>
          <a:p>
            <a:pPr lvl="1"/>
            <a:r>
              <a:rPr lang="en-US" dirty="0"/>
              <a:t>Pod CPU usage average / limit</a:t>
            </a:r>
          </a:p>
          <a:p>
            <a:pPr lvl="1"/>
            <a:r>
              <a:rPr lang="en-US" dirty="0"/>
              <a:t>Filesystem Usage / limit</a:t>
            </a:r>
          </a:p>
          <a:p>
            <a:pPr lvl="1"/>
            <a:r>
              <a:rPr lang="en-US" dirty="0"/>
              <a:t>Network receive / transmit errors </a:t>
            </a:r>
          </a:p>
          <a:p>
            <a:pPr lvl="1"/>
            <a:endParaRPr lang="en-US" dirty="0"/>
          </a:p>
        </p:txBody>
      </p:sp>
    </p:spTree>
    <p:extLst>
      <p:ext uri="{BB962C8B-B14F-4D97-AF65-F5344CB8AC3E}">
        <p14:creationId xmlns:p14="http://schemas.microsoft.com/office/powerpoint/2010/main" val="12783376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of AKS cluster health</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solidFill>
                  <a:schemeClr val="bg1">
                    <a:lumMod val="65000"/>
                  </a:schemeClr>
                </a:solidFill>
              </a:rPr>
              <a:t>© Microsoft Corporation                                                                                  								                                Azure </a:t>
            </a:r>
            <a:endParaRPr kumimoji="0" lang="en-US" sz="686" b="0" i="0" u="none" strike="noStrike" kern="1200" cap="none" spc="0" normalizeH="0" baseline="0" noProof="0" dirty="0">
              <a:ln>
                <a:noFill/>
              </a:ln>
              <a:solidFill>
                <a:srgbClr val="3C3C41">
                  <a:tint val="75000"/>
                </a:srgbClr>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B91F90BA-0DBD-4795-820A-82FDF7BC32D3}"/>
              </a:ext>
            </a:extLst>
          </p:cNvPr>
          <p:cNvPicPr>
            <a:picLocks noChangeAspect="1"/>
          </p:cNvPicPr>
          <p:nvPr/>
        </p:nvPicPr>
        <p:blipFill>
          <a:blip r:embed="rId3"/>
          <a:stretch>
            <a:fillRect/>
          </a:stretch>
        </p:blipFill>
        <p:spPr>
          <a:xfrm>
            <a:off x="830718" y="1220596"/>
            <a:ext cx="10648950" cy="5196909"/>
          </a:xfrm>
          <a:prstGeom prst="rect">
            <a:avLst/>
          </a:prstGeom>
        </p:spPr>
      </p:pic>
    </p:spTree>
    <p:extLst>
      <p:ext uri="{BB962C8B-B14F-4D97-AF65-F5344CB8AC3E}">
        <p14:creationId xmlns:p14="http://schemas.microsoft.com/office/powerpoint/2010/main" val="4367051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Node event logs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solidFill>
                  <a:schemeClr val="bg1">
                    <a:lumMod val="65000"/>
                  </a:schemeClr>
                </a:solidFill>
              </a:rPr>
              <a:t>© Microsoft Corporation                                                                                  								                                Azure </a:t>
            </a:r>
            <a:endParaRPr kumimoji="0" lang="en-US" sz="686" b="0" i="0" u="none" strike="noStrike" kern="1200" cap="none" spc="0" normalizeH="0" baseline="0" noProof="0" dirty="0">
              <a:ln>
                <a:noFill/>
              </a:ln>
              <a:solidFill>
                <a:srgbClr val="3C3C41">
                  <a:tint val="75000"/>
                </a:srgbClr>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E5D46B3-CBA3-4EA1-81B3-017BD4C5B6F9}"/>
              </a:ext>
            </a:extLst>
          </p:cNvPr>
          <p:cNvPicPr>
            <a:picLocks noChangeAspect="1"/>
          </p:cNvPicPr>
          <p:nvPr/>
        </p:nvPicPr>
        <p:blipFill>
          <a:blip r:embed="rId3"/>
          <a:stretch>
            <a:fillRect/>
          </a:stretch>
        </p:blipFill>
        <p:spPr>
          <a:xfrm>
            <a:off x="860455" y="1260721"/>
            <a:ext cx="10467975" cy="5108590"/>
          </a:xfrm>
          <a:prstGeom prst="rect">
            <a:avLst/>
          </a:prstGeom>
        </p:spPr>
      </p:pic>
    </p:spTree>
    <p:extLst>
      <p:ext uri="{BB962C8B-B14F-4D97-AF65-F5344CB8AC3E}">
        <p14:creationId xmlns:p14="http://schemas.microsoft.com/office/powerpoint/2010/main" val="33615096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Pod usage and details</a:t>
            </a: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solidFill>
                  <a:schemeClr val="bg1">
                    <a:lumMod val="65000"/>
                  </a:schemeClr>
                </a:solidFill>
              </a:rPr>
              <a:t>© Microsoft Corporation                                                                                  								                                Azure </a:t>
            </a:r>
            <a:endParaRPr kumimoji="0" lang="en-US" sz="686" b="0" i="0" u="none" strike="noStrike" kern="1200" cap="none" spc="0" normalizeH="0" baseline="0" noProof="0" dirty="0">
              <a:ln>
                <a:noFill/>
              </a:ln>
              <a:solidFill>
                <a:srgbClr val="3C3C41">
                  <a:tint val="75000"/>
                </a:srgbClr>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54497B5-71DC-4F31-ABB4-41AB2BB253FC}"/>
              </a:ext>
            </a:extLst>
          </p:cNvPr>
          <p:cNvPicPr>
            <a:picLocks noChangeAspect="1"/>
          </p:cNvPicPr>
          <p:nvPr/>
        </p:nvPicPr>
        <p:blipFill>
          <a:blip r:embed="rId3"/>
          <a:stretch>
            <a:fillRect/>
          </a:stretch>
        </p:blipFill>
        <p:spPr>
          <a:xfrm>
            <a:off x="573519" y="1187212"/>
            <a:ext cx="11041848" cy="5388652"/>
          </a:xfrm>
          <a:prstGeom prst="rect">
            <a:avLst/>
          </a:prstGeom>
        </p:spPr>
      </p:pic>
    </p:spTree>
    <p:extLst>
      <p:ext uri="{BB962C8B-B14F-4D97-AF65-F5344CB8AC3E}">
        <p14:creationId xmlns:p14="http://schemas.microsoft.com/office/powerpoint/2010/main" val="8093054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2179058"/>
          </a:xfrm>
        </p:spPr>
        <p:txBody>
          <a:bodyPr/>
          <a:lstStyle/>
          <a:p>
            <a:r>
              <a:rPr lang="en-US" sz="7200" dirty="0"/>
              <a:t>Azure Monitor for Containers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752"/>
          </a:xfrm>
        </p:spPr>
        <p:txBody>
          <a:bodyPr/>
          <a:lstStyle/>
          <a:p>
            <a:r>
              <a:rPr lang="en-CA" dirty="0"/>
              <a:t>Demo 2</a:t>
            </a:r>
          </a:p>
        </p:txBody>
      </p:sp>
    </p:spTree>
    <p:extLst>
      <p:ext uri="{BB962C8B-B14F-4D97-AF65-F5344CB8AC3E}">
        <p14:creationId xmlns:p14="http://schemas.microsoft.com/office/powerpoint/2010/main" val="59730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Scaling</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15187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6">
            <a:extLst>
              <a:ext uri="{FF2B5EF4-FFF2-40B4-BE49-F238E27FC236}">
                <a16:creationId xmlns:a16="http://schemas.microsoft.com/office/drawing/2014/main" id="{CFDB6AED-5620-4C7D-A77A-772A46232D70}"/>
              </a:ext>
            </a:extLst>
          </p:cNvPr>
          <p:cNvSpPr txBox="1">
            <a:spLocks/>
          </p:cNvSpPr>
          <p:nvPr/>
        </p:nvSpPr>
        <p:spPr>
          <a:xfrm>
            <a:off x="455995" y="1967258"/>
            <a:ext cx="3316772" cy="633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a:defRPr/>
            </a:pPr>
            <a:r>
              <a:rPr lang="en-US" sz="1372" b="0" spc="0">
                <a:solidFill>
                  <a:srgbClr val="0078D4"/>
                </a:solidFill>
                <a:latin typeface="Segoe UI" panose="020B0502040204020203" pitchFamily="34" charset="0"/>
              </a:rPr>
              <a:t>͏</a:t>
            </a:r>
            <a:r>
              <a:rPr lang="en-US" sz="1372" b="0" spc="0" err="1">
                <a:solidFill>
                  <a:srgbClr val="0078D4"/>
                </a:solidFill>
                <a:latin typeface="Segoe UI" panose="020B0502040204020203" pitchFamily="34" charset="0"/>
              </a:rPr>
              <a:t>HPA</a:t>
            </a:r>
            <a:r>
              <a:rPr lang="en-US" sz="1372" b="0" spc="0">
                <a:solidFill>
                  <a:srgbClr val="0078D4"/>
                </a:solidFill>
                <a:latin typeface="Segoe UI" panose="020B0502040204020203" pitchFamily="34" charset="0"/>
              </a:rPr>
              <a:t> obtains resource metrics and compares them to user-specified threshold</a:t>
            </a:r>
          </a:p>
        </p:txBody>
      </p:sp>
      <p:sp>
        <p:nvSpPr>
          <p:cNvPr id="78" name="Title 16">
            <a:extLst>
              <a:ext uri="{FF2B5EF4-FFF2-40B4-BE49-F238E27FC236}">
                <a16:creationId xmlns:a16="http://schemas.microsoft.com/office/drawing/2014/main" id="{26382CFB-F971-4460-B781-EAE2997DB74D}"/>
              </a:ext>
            </a:extLst>
          </p:cNvPr>
          <p:cNvSpPr txBox="1">
            <a:spLocks/>
          </p:cNvSpPr>
          <p:nvPr/>
        </p:nvSpPr>
        <p:spPr>
          <a:xfrm>
            <a:off x="455995" y="2787358"/>
            <a:ext cx="3316772"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2"/>
              <a:defRPr/>
            </a:pPr>
            <a:r>
              <a:rPr lang="en-US" sz="1372" b="0" spc="0">
                <a:solidFill>
                  <a:srgbClr val="0078D4"/>
                </a:solidFill>
                <a:latin typeface="Segoe UI" panose="020B0502040204020203" pitchFamily="34" charset="0"/>
              </a:rPr>
              <a:t>͏HPA evaluates whether user specified threshold is met or not</a:t>
            </a:r>
          </a:p>
        </p:txBody>
      </p:sp>
      <p:sp>
        <p:nvSpPr>
          <p:cNvPr id="79" name="Title 16">
            <a:extLst>
              <a:ext uri="{FF2B5EF4-FFF2-40B4-BE49-F238E27FC236}">
                <a16:creationId xmlns:a16="http://schemas.microsoft.com/office/drawing/2014/main" id="{7520892D-5F59-4639-8E27-798E02572675}"/>
              </a:ext>
            </a:extLst>
          </p:cNvPr>
          <p:cNvSpPr txBox="1">
            <a:spLocks/>
          </p:cNvSpPr>
          <p:nvPr/>
        </p:nvSpPr>
        <p:spPr>
          <a:xfrm>
            <a:off x="455995" y="3396248"/>
            <a:ext cx="3316772"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3"/>
              <a:defRPr/>
            </a:pPr>
            <a:r>
              <a:rPr lang="en-US" sz="1372" b="0" spc="0">
                <a:solidFill>
                  <a:srgbClr val="0078D4"/>
                </a:solidFill>
                <a:latin typeface="Segoe UI" panose="020B0502040204020203" pitchFamily="34" charset="0"/>
              </a:rPr>
              <a:t>͏HPA increases/decreases the replicas based on the specified threshold</a:t>
            </a:r>
          </a:p>
        </p:txBody>
      </p:sp>
      <p:sp>
        <p:nvSpPr>
          <p:cNvPr id="80" name="Title 16">
            <a:extLst>
              <a:ext uri="{FF2B5EF4-FFF2-40B4-BE49-F238E27FC236}">
                <a16:creationId xmlns:a16="http://schemas.microsoft.com/office/drawing/2014/main" id="{1F903346-64F2-40FC-9E4E-777A88F69C49}"/>
              </a:ext>
            </a:extLst>
          </p:cNvPr>
          <p:cNvSpPr txBox="1">
            <a:spLocks/>
          </p:cNvSpPr>
          <p:nvPr/>
        </p:nvSpPr>
        <p:spPr>
          <a:xfrm>
            <a:off x="455995" y="4005140"/>
            <a:ext cx="3409838"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4"/>
              <a:defRPr/>
            </a:pPr>
            <a:r>
              <a:rPr lang="en-US" sz="1372" b="0" spc="0">
                <a:solidFill>
                  <a:srgbClr val="0078D4"/>
                </a:solidFill>
                <a:latin typeface="Segoe UI" panose="020B0502040204020203" pitchFamily="34" charset="0"/>
              </a:rPr>
              <a:t>͏The Deployment controller adjusts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the deployment based on increase/decrease in replicas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Horizontal Pod </a:t>
            </a:r>
            <a:r>
              <a:rPr lang="en-US" err="1"/>
              <a:t>Autoscaler</a:t>
            </a:r>
            <a:endParaRPr lang="en-US"/>
          </a:p>
        </p:txBody>
      </p:sp>
      <p:grpSp>
        <p:nvGrpSpPr>
          <p:cNvPr id="5" name="Group 4">
            <a:extLst>
              <a:ext uri="{FF2B5EF4-FFF2-40B4-BE49-F238E27FC236}">
                <a16:creationId xmlns:a16="http://schemas.microsoft.com/office/drawing/2014/main" id="{10C6B301-B6D4-4DD4-9EB2-6380699891DD}"/>
              </a:ext>
            </a:extLst>
          </p:cNvPr>
          <p:cNvGrpSpPr/>
          <p:nvPr/>
        </p:nvGrpSpPr>
        <p:grpSpPr>
          <a:xfrm>
            <a:off x="4671793" y="2341910"/>
            <a:ext cx="908503" cy="969574"/>
            <a:chOff x="5167423" y="2687016"/>
            <a:chExt cx="1188720" cy="1290068"/>
          </a:xfrm>
        </p:grpSpPr>
        <p:sp>
          <p:nvSpPr>
            <p:cNvPr id="131" name="Rectangle: Rounded Corners 118">
              <a:extLst>
                <a:ext uri="{FF2B5EF4-FFF2-40B4-BE49-F238E27FC236}">
                  <a16:creationId xmlns:a16="http://schemas.microsoft.com/office/drawing/2014/main" id="{AEC25BAC-7794-40DD-B31E-75AC88945897}"/>
                </a:ext>
              </a:extLst>
            </p:cNvPr>
            <p:cNvSpPr/>
            <p:nvPr/>
          </p:nvSpPr>
          <p:spPr bwMode="auto">
            <a:xfrm>
              <a:off x="5381831" y="3165927"/>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129" name="Title 1">
              <a:extLst>
                <a:ext uri="{FF2B5EF4-FFF2-40B4-BE49-F238E27FC236}">
                  <a16:creationId xmlns:a16="http://schemas.microsoft.com/office/drawing/2014/main" id="{3D615E84-A607-4809-844F-A2828230D9B5}"/>
                </a:ext>
              </a:extLst>
            </p:cNvPr>
            <p:cNvSpPr txBox="1">
              <a:spLocks/>
            </p:cNvSpPr>
            <p:nvPr/>
          </p:nvSpPr>
          <p:spPr>
            <a:xfrm>
              <a:off x="5167423" y="2687016"/>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Horizontal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Pod </a:t>
              </a:r>
              <a:r>
                <a:rPr lang="en-US" sz="980" spc="0" err="1">
                  <a:solidFill>
                    <a:srgbClr val="000000"/>
                  </a:solidFill>
                  <a:latin typeface="Segoe UI Semibold" panose="020B0702040204020203" pitchFamily="34" charset="0"/>
                  <a:cs typeface="Segoe UI Semibold" panose="020B0702040204020203" pitchFamily="34" charset="0"/>
                </a:rPr>
                <a:t>Autoscaler</a:t>
              </a:r>
              <a:endParaRPr lang="en-US" sz="980" spc="0">
                <a:solidFill>
                  <a:srgbClr val="000000"/>
                </a:solidFill>
                <a:latin typeface="Segoe UI Semibold" panose="020B0702040204020203" pitchFamily="34" charset="0"/>
                <a:cs typeface="Segoe UI Semibold" panose="020B0702040204020203" pitchFamily="34" charset="0"/>
              </a:endParaRPr>
            </a:p>
          </p:txBody>
        </p:sp>
        <p:grpSp>
          <p:nvGrpSpPr>
            <p:cNvPr id="135" name="Group 134">
              <a:extLst>
                <a:ext uri="{FF2B5EF4-FFF2-40B4-BE49-F238E27FC236}">
                  <a16:creationId xmlns:a16="http://schemas.microsoft.com/office/drawing/2014/main" id="{555B9CA3-2664-459E-8430-88C6C31BB7DD}"/>
                </a:ext>
              </a:extLst>
            </p:cNvPr>
            <p:cNvGrpSpPr/>
            <p:nvPr/>
          </p:nvGrpSpPr>
          <p:grpSpPr>
            <a:xfrm>
              <a:off x="5476407" y="3389903"/>
              <a:ext cx="570752" cy="363205"/>
              <a:chOff x="3876923" y="2971034"/>
              <a:chExt cx="937282" cy="596452"/>
            </a:xfrm>
          </p:grpSpPr>
          <p:sp>
            <p:nvSpPr>
              <p:cNvPr id="137" name="Freeform: Shape 136">
                <a:extLst>
                  <a:ext uri="{FF2B5EF4-FFF2-40B4-BE49-F238E27FC236}">
                    <a16:creationId xmlns:a16="http://schemas.microsoft.com/office/drawing/2014/main" id="{9ED756CB-5CF1-4DB0-BB19-7015BDE1805A}"/>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defTabSz="914225">
                  <a:defRPr/>
                </a:pPr>
                <a:endParaRPr lang="en-US" sz="1372">
                  <a:solidFill>
                    <a:prstClr val="black"/>
                  </a:solidFill>
                  <a:latin typeface="Calibri" panose="020F0502020204030204"/>
                </a:endParaRPr>
              </a:p>
            </p:txBody>
          </p:sp>
          <p:sp>
            <p:nvSpPr>
              <p:cNvPr id="140" name="Rectangle 139">
                <a:extLst>
                  <a:ext uri="{FF2B5EF4-FFF2-40B4-BE49-F238E27FC236}">
                    <a16:creationId xmlns:a16="http://schemas.microsoft.com/office/drawing/2014/main" id="{D6222249-A9BE-44EC-9931-D63ECF780AFA}"/>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372">
                  <a:solidFill>
                    <a:prstClr val="white"/>
                  </a:solidFill>
                  <a:latin typeface="Calibri" panose="020F0502020204030204"/>
                </a:endParaRPr>
              </a:p>
            </p:txBody>
          </p:sp>
          <p:sp>
            <p:nvSpPr>
              <p:cNvPr id="141" name="Freeform: Shape 140">
                <a:extLst>
                  <a:ext uri="{FF2B5EF4-FFF2-40B4-BE49-F238E27FC236}">
                    <a16:creationId xmlns:a16="http://schemas.microsoft.com/office/drawing/2014/main" id="{F8B7F6CA-BD89-4773-B207-D0595246AC6D}"/>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defTabSz="914192">
                  <a:defRPr/>
                </a:pPr>
                <a:endParaRPr lang="en-US" sz="1176">
                  <a:solidFill>
                    <a:srgbClr val="FFFFFF"/>
                  </a:solidFill>
                  <a:latin typeface="Segoe UI"/>
                </a:endParaRPr>
              </a:p>
            </p:txBody>
          </p:sp>
        </p:grpSp>
      </p:grpSp>
      <p:grpSp>
        <p:nvGrpSpPr>
          <p:cNvPr id="8" name="Group 7">
            <a:extLst>
              <a:ext uri="{FF2B5EF4-FFF2-40B4-BE49-F238E27FC236}">
                <a16:creationId xmlns:a16="http://schemas.microsoft.com/office/drawing/2014/main" id="{48071239-693C-4B36-8F7E-54B8F2E18AE2}"/>
              </a:ext>
            </a:extLst>
          </p:cNvPr>
          <p:cNvGrpSpPr/>
          <p:nvPr/>
        </p:nvGrpSpPr>
        <p:grpSpPr>
          <a:xfrm>
            <a:off x="6268288" y="2492775"/>
            <a:ext cx="908503" cy="818710"/>
            <a:chOff x="5467114" y="2320574"/>
            <a:chExt cx="1188720" cy="1089336"/>
          </a:xfrm>
        </p:grpSpPr>
        <p:sp>
          <p:nvSpPr>
            <p:cNvPr id="143" name="Rectangle: Rounded Corners 118">
              <a:extLst>
                <a:ext uri="{FF2B5EF4-FFF2-40B4-BE49-F238E27FC236}">
                  <a16:creationId xmlns:a16="http://schemas.microsoft.com/office/drawing/2014/main" id="{DAE18608-25CE-4070-B8A6-CC126D064482}"/>
                </a:ext>
              </a:extLst>
            </p:cNvPr>
            <p:cNvSpPr/>
            <p:nvPr/>
          </p:nvSpPr>
          <p:spPr bwMode="auto">
            <a:xfrm>
              <a:off x="5681522" y="25987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145" name="Title 1">
              <a:extLst>
                <a:ext uri="{FF2B5EF4-FFF2-40B4-BE49-F238E27FC236}">
                  <a16:creationId xmlns:a16="http://schemas.microsoft.com/office/drawing/2014/main" id="{C3414BA5-0E8B-4773-A5D9-7C35ED3C5600}"/>
                </a:ext>
              </a:extLst>
            </p:cNvPr>
            <p:cNvSpPr txBox="1">
              <a:spLocks/>
            </p:cNvSpPr>
            <p:nvPr/>
          </p:nvSpPr>
          <p:spPr>
            <a:xfrm>
              <a:off x="5467114" y="23205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Deployment</a:t>
              </a:r>
            </a:p>
          </p:txBody>
        </p:sp>
        <p:sp>
          <p:nvSpPr>
            <p:cNvPr id="151" name="arrow_24" title="Icon of an arrow pointing out of a box">
              <a:extLst>
                <a:ext uri="{FF2B5EF4-FFF2-40B4-BE49-F238E27FC236}">
                  <a16:creationId xmlns:a16="http://schemas.microsoft.com/office/drawing/2014/main" id="{EB23FB2E-98D5-4CEB-88FC-EFA4EC6F559C}"/>
                </a:ext>
              </a:extLst>
            </p:cNvPr>
            <p:cNvSpPr>
              <a:spLocks noChangeAspect="1" noEditPoints="1"/>
            </p:cNvSpPr>
            <p:nvPr/>
          </p:nvSpPr>
          <p:spPr bwMode="auto">
            <a:xfrm>
              <a:off x="5817246" y="2817811"/>
              <a:ext cx="488457" cy="37304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372">
                <a:gradFill>
                  <a:gsLst>
                    <a:gs pos="0">
                      <a:srgbClr val="505050"/>
                    </a:gs>
                    <a:gs pos="100000">
                      <a:srgbClr val="505050"/>
                    </a:gs>
                  </a:gsLst>
                  <a:lin ang="5400000" scaled="1"/>
                </a:gradFill>
                <a:latin typeface="Calibri" panose="020F0502020204030204"/>
              </a:endParaRPr>
            </a:p>
          </p:txBody>
        </p:sp>
      </p:grpSp>
      <p:grpSp>
        <p:nvGrpSpPr>
          <p:cNvPr id="9" name="Group 8">
            <a:extLst>
              <a:ext uri="{FF2B5EF4-FFF2-40B4-BE49-F238E27FC236}">
                <a16:creationId xmlns:a16="http://schemas.microsoft.com/office/drawing/2014/main" id="{DEF079D7-3CDF-4DE8-A62A-45863843B0E3}"/>
              </a:ext>
            </a:extLst>
          </p:cNvPr>
          <p:cNvGrpSpPr/>
          <p:nvPr/>
        </p:nvGrpSpPr>
        <p:grpSpPr>
          <a:xfrm>
            <a:off x="7571623" y="2492775"/>
            <a:ext cx="908503" cy="818710"/>
            <a:chOff x="7811385" y="2472974"/>
            <a:chExt cx="1188720" cy="1089336"/>
          </a:xfrm>
        </p:grpSpPr>
        <p:sp>
          <p:nvSpPr>
            <p:cNvPr id="154" name="Rectangle: Rounded Corners 118">
              <a:extLst>
                <a:ext uri="{FF2B5EF4-FFF2-40B4-BE49-F238E27FC236}">
                  <a16:creationId xmlns:a16="http://schemas.microsoft.com/office/drawing/2014/main" id="{F9C26E23-F9D5-4ED9-B4AC-04599F998E75}"/>
                </a:ext>
              </a:extLst>
            </p:cNvPr>
            <p:cNvSpPr/>
            <p:nvPr/>
          </p:nvSpPr>
          <p:spPr bwMode="auto">
            <a:xfrm>
              <a:off x="8025793" y="27511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158" name="Title 1">
              <a:extLst>
                <a:ext uri="{FF2B5EF4-FFF2-40B4-BE49-F238E27FC236}">
                  <a16:creationId xmlns:a16="http://schemas.microsoft.com/office/drawing/2014/main" id="{ED7A8DF1-6DDA-4BAE-88F0-4637ACD0A456}"/>
                </a:ext>
              </a:extLst>
            </p:cNvPr>
            <p:cNvSpPr txBox="1">
              <a:spLocks/>
            </p:cNvSpPr>
            <p:nvPr/>
          </p:nvSpPr>
          <p:spPr>
            <a:xfrm>
              <a:off x="7811385" y="24729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err="1">
                  <a:solidFill>
                    <a:srgbClr val="000000"/>
                  </a:solidFill>
                  <a:latin typeface="Segoe UI Semibold" panose="020B0702040204020203" pitchFamily="34" charset="0"/>
                  <a:cs typeface="Segoe UI Semibold" panose="020B0702040204020203" pitchFamily="34" charset="0"/>
                </a:rPr>
                <a:t>ReplicaSet</a:t>
              </a:r>
              <a:endParaRPr lang="en-US" sz="980" spc="0">
                <a:solidFill>
                  <a:srgbClr val="000000"/>
                </a:solidFill>
                <a:latin typeface="Segoe UI Semibold" panose="020B0702040204020203" pitchFamily="34" charset="0"/>
                <a:cs typeface="Segoe UI Semibold" panose="020B0702040204020203" pitchFamily="34" charset="0"/>
              </a:endParaRPr>
            </a:p>
          </p:txBody>
        </p:sp>
        <p:sp>
          <p:nvSpPr>
            <p:cNvPr id="162" name="Database_EFC7" title="Icon of a cylinder">
              <a:extLst>
                <a:ext uri="{FF2B5EF4-FFF2-40B4-BE49-F238E27FC236}">
                  <a16:creationId xmlns:a16="http://schemas.microsoft.com/office/drawing/2014/main" id="{800EDED7-6FE8-4666-8E9A-4AECE4A2130E}"/>
                </a:ext>
              </a:extLst>
            </p:cNvPr>
            <p:cNvSpPr>
              <a:spLocks noChangeAspect="1" noEditPoints="1"/>
            </p:cNvSpPr>
            <p:nvPr/>
          </p:nvSpPr>
          <p:spPr bwMode="auto">
            <a:xfrm>
              <a:off x="8244313" y="2946895"/>
              <a:ext cx="322864" cy="4196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372">
                <a:solidFill>
                  <a:prstClr val="black"/>
                </a:solidFill>
                <a:latin typeface="Calibri" panose="020F0502020204030204"/>
              </a:endParaRPr>
            </a:p>
          </p:txBody>
        </p:sp>
      </p:grpSp>
      <p:sp>
        <p:nvSpPr>
          <p:cNvPr id="180" name="Rectangle: Rounded Corners 118">
            <a:extLst>
              <a:ext uri="{FF2B5EF4-FFF2-40B4-BE49-F238E27FC236}">
                <a16:creationId xmlns:a16="http://schemas.microsoft.com/office/drawing/2014/main" id="{F42B62E5-F55D-4018-911D-391A9115F623}"/>
              </a:ext>
            </a:extLst>
          </p:cNvPr>
          <p:cNvSpPr/>
          <p:nvPr/>
        </p:nvSpPr>
        <p:spPr bwMode="auto">
          <a:xfrm>
            <a:off x="5465661" y="3933021"/>
            <a:ext cx="1135521" cy="152345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grpSp>
        <p:nvGrpSpPr>
          <p:cNvPr id="12" name="Group 11">
            <a:extLst>
              <a:ext uri="{FF2B5EF4-FFF2-40B4-BE49-F238E27FC236}">
                <a16:creationId xmlns:a16="http://schemas.microsoft.com/office/drawing/2014/main" id="{FCC69FC1-20C6-470E-9C4A-8CD09C32EDA9}"/>
              </a:ext>
            </a:extLst>
          </p:cNvPr>
          <p:cNvGrpSpPr/>
          <p:nvPr/>
        </p:nvGrpSpPr>
        <p:grpSpPr>
          <a:xfrm>
            <a:off x="5514424" y="4007593"/>
            <a:ext cx="1037995" cy="1460299"/>
            <a:chOff x="2827315" y="4396876"/>
            <a:chExt cx="1358153" cy="1943002"/>
          </a:xfrm>
        </p:grpSpPr>
        <p:grpSp>
          <p:nvGrpSpPr>
            <p:cNvPr id="10" name="Group 9">
              <a:extLst>
                <a:ext uri="{FF2B5EF4-FFF2-40B4-BE49-F238E27FC236}">
                  <a16:creationId xmlns:a16="http://schemas.microsoft.com/office/drawing/2014/main" id="{785E0E1A-4C03-4493-BD64-DCEA9EA6757D}"/>
                </a:ext>
              </a:extLst>
            </p:cNvPr>
            <p:cNvGrpSpPr/>
            <p:nvPr/>
          </p:nvGrpSpPr>
          <p:grpSpPr>
            <a:xfrm>
              <a:off x="2912031" y="4396876"/>
              <a:ext cx="1188720" cy="1290069"/>
              <a:chOff x="4678220" y="4356535"/>
              <a:chExt cx="1188720" cy="1290069"/>
            </a:xfrm>
          </p:grpSpPr>
          <p:sp>
            <p:nvSpPr>
              <p:cNvPr id="171" name="Rectangle: Rounded Corners 118">
                <a:extLst>
                  <a:ext uri="{FF2B5EF4-FFF2-40B4-BE49-F238E27FC236}">
                    <a16:creationId xmlns:a16="http://schemas.microsoft.com/office/drawing/2014/main" id="{529656E1-72A0-4E41-AECB-1475C50429EB}"/>
                  </a:ext>
                </a:extLst>
              </p:cNvPr>
              <p:cNvSpPr/>
              <p:nvPr/>
            </p:nvSpPr>
            <p:spPr bwMode="auto">
              <a:xfrm>
                <a:off x="4892628" y="483544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172" name="Title 1">
                <a:extLst>
                  <a:ext uri="{FF2B5EF4-FFF2-40B4-BE49-F238E27FC236}">
                    <a16:creationId xmlns:a16="http://schemas.microsoft.com/office/drawing/2014/main" id="{90BAF8C7-CEC6-4250-AB9F-4589341CCBA3}"/>
                  </a:ext>
                </a:extLst>
              </p:cNvPr>
              <p:cNvSpPr txBox="1">
                <a:spLocks/>
              </p:cNvSpPr>
              <p:nvPr/>
            </p:nvSpPr>
            <p:spPr>
              <a:xfrm>
                <a:off x="4678220" y="4356535"/>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Metrics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Server</a:t>
                </a:r>
              </a:p>
            </p:txBody>
          </p:sp>
          <p:sp>
            <p:nvSpPr>
              <p:cNvPr id="179" name="graph_9" title="Icon of a line chart with connected circles at varying points">
                <a:extLst>
                  <a:ext uri="{FF2B5EF4-FFF2-40B4-BE49-F238E27FC236}">
                    <a16:creationId xmlns:a16="http://schemas.microsoft.com/office/drawing/2014/main" id="{28F1BAED-32D0-4DD6-9C26-BAF3A7187DFA}"/>
                  </a:ext>
                </a:extLst>
              </p:cNvPr>
              <p:cNvSpPr>
                <a:spLocks noChangeAspect="1" noEditPoints="1"/>
              </p:cNvSpPr>
              <p:nvPr/>
            </p:nvSpPr>
            <p:spPr bwMode="auto">
              <a:xfrm>
                <a:off x="5069908" y="505814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FDA0E67A-3E75-407C-AF65-559510A9DBDD}"/>
                </a:ext>
              </a:extLst>
            </p:cNvPr>
            <p:cNvSpPr txBox="1"/>
            <p:nvPr/>
          </p:nvSpPr>
          <p:spPr>
            <a:xfrm>
              <a:off x="2827315" y="5701553"/>
              <a:ext cx="1358153" cy="638325"/>
            </a:xfrm>
            <a:prstGeom prst="rect">
              <a:avLst/>
            </a:prstGeom>
            <a:noFill/>
          </p:spPr>
          <p:txBody>
            <a:bodyPr wrap="square" lIns="179285" tIns="143428" rIns="179285" bIns="143428" rtlCol="0">
              <a:spAutoFit/>
            </a:bodyPr>
            <a:lstStyle/>
            <a:p>
              <a:pPr algn="ctr">
                <a:lnSpc>
                  <a:spcPct val="90000"/>
                </a:lnSpc>
                <a:spcAft>
                  <a:spcPts val="588"/>
                </a:spcAft>
              </a:pPr>
              <a:r>
                <a:rPr lang="en-US" sz="686">
                  <a:solidFill>
                    <a:srgbClr val="000000"/>
                  </a:solidFill>
                </a:rPr>
                <a:t>Collects metrics from all nodes </a:t>
              </a:r>
            </a:p>
          </p:txBody>
        </p:sp>
      </p:grpSp>
      <p:sp>
        <p:nvSpPr>
          <p:cNvPr id="181" name="Title 1">
            <a:extLst>
              <a:ext uri="{FF2B5EF4-FFF2-40B4-BE49-F238E27FC236}">
                <a16:creationId xmlns:a16="http://schemas.microsoft.com/office/drawing/2014/main" id="{F8F22803-D035-4DB1-B2AC-70FAD3BC802E}"/>
              </a:ext>
            </a:extLst>
          </p:cNvPr>
          <p:cNvSpPr txBox="1">
            <a:spLocks/>
          </p:cNvSpPr>
          <p:nvPr/>
        </p:nvSpPr>
        <p:spPr>
          <a:xfrm>
            <a:off x="5465660" y="3721845"/>
            <a:ext cx="90850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err="1">
                <a:solidFill>
                  <a:srgbClr val="000000"/>
                </a:solidFill>
                <a:latin typeface="Segoe UI Semibold" panose="020B0702040204020203" pitchFamily="34" charset="0"/>
                <a:cs typeface="Segoe UI Semibold" panose="020B0702040204020203" pitchFamily="34" charset="0"/>
              </a:rPr>
              <a:t>NodeX</a:t>
            </a:r>
            <a:endParaRPr lang="en-US" sz="980" spc="0">
              <a:solidFill>
                <a:srgbClr val="000000"/>
              </a:solidFill>
              <a:latin typeface="Segoe UI Semibold" panose="020B0702040204020203" pitchFamily="34" charset="0"/>
              <a:cs typeface="Segoe UI Semibold" panose="020B0702040204020203" pitchFamily="34" charset="0"/>
            </a:endParaRPr>
          </a:p>
        </p:txBody>
      </p:sp>
      <p:cxnSp>
        <p:nvCxnSpPr>
          <p:cNvPr id="19" name="Connector: Elbow 18">
            <a:extLst>
              <a:ext uri="{FF2B5EF4-FFF2-40B4-BE49-F238E27FC236}">
                <a16:creationId xmlns:a16="http://schemas.microsoft.com/office/drawing/2014/main" id="{143F9D50-C251-4859-8AE8-C77BDA4D1498}"/>
              </a:ext>
            </a:extLst>
          </p:cNvPr>
          <p:cNvCxnSpPr/>
          <p:nvPr/>
        </p:nvCxnSpPr>
        <p:spPr>
          <a:xfrm rot="16200000" flipH="1">
            <a:off x="4754108" y="3683421"/>
            <a:ext cx="1360865" cy="61699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2DD62518-117C-4D65-90FC-E1B2BB2E20DD}"/>
              </a:ext>
            </a:extLst>
          </p:cNvPr>
          <p:cNvSpPr txBox="1"/>
          <p:nvPr/>
        </p:nvSpPr>
        <p:spPr>
          <a:xfrm>
            <a:off x="4618787" y="3752045"/>
            <a:ext cx="495075" cy="479745"/>
          </a:xfrm>
          <a:prstGeom prst="rect">
            <a:avLst/>
          </a:prstGeom>
          <a:noFill/>
        </p:spPr>
        <p:txBody>
          <a:bodyPr wrap="square" lIns="0" tIns="143428" rIns="179285" bIns="143428" rtlCol="0">
            <a:spAutoFit/>
          </a:bodyPr>
          <a:lstStyle/>
          <a:p>
            <a:pPr algn="r">
              <a:lnSpc>
                <a:spcPct val="90000"/>
              </a:lnSpc>
              <a:spcAft>
                <a:spcPts val="588"/>
              </a:spcAft>
            </a:pPr>
            <a:r>
              <a:rPr lang="en-US" sz="686">
                <a:solidFill>
                  <a:srgbClr val="000000"/>
                </a:solidFill>
              </a:rPr>
              <a:t>Grabs</a:t>
            </a:r>
            <a:br>
              <a:rPr lang="en-US" sz="686">
                <a:solidFill>
                  <a:srgbClr val="000000"/>
                </a:solidFill>
              </a:rPr>
            </a:br>
            <a:r>
              <a:rPr lang="en-US" sz="686">
                <a:solidFill>
                  <a:srgbClr val="000000"/>
                </a:solidFill>
              </a:rPr>
              <a:t>metrics</a:t>
            </a:r>
          </a:p>
        </p:txBody>
      </p:sp>
      <p:cxnSp>
        <p:nvCxnSpPr>
          <p:cNvPr id="21" name="Straight Arrow Connector 20">
            <a:extLst>
              <a:ext uri="{FF2B5EF4-FFF2-40B4-BE49-F238E27FC236}">
                <a16:creationId xmlns:a16="http://schemas.microsoft.com/office/drawing/2014/main" id="{0BD4E407-45D5-4DC1-8EFF-B522E881B6AD}"/>
              </a:ext>
            </a:extLst>
          </p:cNvPr>
          <p:cNvCxnSpPr>
            <a:cxnSpLocks/>
          </p:cNvCxnSpPr>
          <p:nvPr/>
        </p:nvCxnSpPr>
        <p:spPr>
          <a:xfrm>
            <a:off x="5416431" y="3006665"/>
            <a:ext cx="1027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C898675-1CF2-49AD-9A18-FA72D1F0CE29}"/>
              </a:ext>
            </a:extLst>
          </p:cNvPr>
          <p:cNvCxnSpPr>
            <a:cxnSpLocks/>
          </p:cNvCxnSpPr>
          <p:nvPr/>
        </p:nvCxnSpPr>
        <p:spPr>
          <a:xfrm>
            <a:off x="7012926" y="3006665"/>
            <a:ext cx="7225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4059618-359D-4961-9670-BD854417530C}"/>
              </a:ext>
            </a:extLst>
          </p:cNvPr>
          <p:cNvSpPr txBox="1"/>
          <p:nvPr/>
        </p:nvSpPr>
        <p:spPr>
          <a:xfrm>
            <a:off x="5512434" y="2727589"/>
            <a:ext cx="839304" cy="382753"/>
          </a:xfrm>
          <a:prstGeom prst="rect">
            <a:avLst/>
          </a:prstGeom>
          <a:noFill/>
        </p:spPr>
        <p:txBody>
          <a:bodyPr wrap="square" lIns="179285" tIns="143428" rIns="179285" bIns="143428" rtlCol="0">
            <a:spAutoFit/>
          </a:bodyPr>
          <a:lstStyle/>
          <a:p>
            <a:pPr algn="ctr">
              <a:lnSpc>
                <a:spcPct val="90000"/>
              </a:lnSpc>
              <a:spcAft>
                <a:spcPts val="588"/>
              </a:spcAft>
            </a:pPr>
            <a:r>
              <a:rPr lang="en-US" sz="686">
                <a:solidFill>
                  <a:srgbClr val="000000"/>
                </a:solidFill>
              </a:rPr>
              <a:t>replicas++</a:t>
            </a:r>
          </a:p>
        </p:txBody>
      </p:sp>
      <p:sp>
        <p:nvSpPr>
          <p:cNvPr id="185" name="TextBox 184">
            <a:extLst>
              <a:ext uri="{FF2B5EF4-FFF2-40B4-BE49-F238E27FC236}">
                <a16:creationId xmlns:a16="http://schemas.microsoft.com/office/drawing/2014/main" id="{129DB174-B94F-45D7-B133-E663F7388AC9}"/>
              </a:ext>
            </a:extLst>
          </p:cNvPr>
          <p:cNvSpPr txBox="1"/>
          <p:nvPr/>
        </p:nvSpPr>
        <p:spPr>
          <a:xfrm>
            <a:off x="5512434" y="2960990"/>
            <a:ext cx="839304" cy="384701"/>
          </a:xfrm>
          <a:prstGeom prst="rect">
            <a:avLst/>
          </a:prstGeom>
          <a:noFill/>
        </p:spPr>
        <p:txBody>
          <a:bodyPr wrap="square" lIns="179285" tIns="143428" rIns="179285" bIns="143428" rtlCol="0">
            <a:spAutoFit/>
          </a:bodyPr>
          <a:lstStyle/>
          <a:p>
            <a:pPr algn="ctr">
              <a:lnSpc>
                <a:spcPct val="90000"/>
              </a:lnSpc>
              <a:spcAft>
                <a:spcPts val="588"/>
              </a:spcAft>
            </a:pPr>
            <a:r>
              <a:rPr lang="en-US" sz="686">
                <a:solidFill>
                  <a:srgbClr val="000000"/>
                </a:solidFill>
              </a:rPr>
              <a:t>replicas--</a:t>
            </a:r>
          </a:p>
        </p:txBody>
      </p:sp>
      <p:sp>
        <p:nvSpPr>
          <p:cNvPr id="187" name="Rectangle: Rounded Corners 118">
            <a:extLst>
              <a:ext uri="{FF2B5EF4-FFF2-40B4-BE49-F238E27FC236}">
                <a16:creationId xmlns:a16="http://schemas.microsoft.com/office/drawing/2014/main" id="{92558B1C-5511-4A6F-8983-7C852B7C7CEE}"/>
              </a:ext>
            </a:extLst>
          </p:cNvPr>
          <p:cNvSpPr/>
          <p:nvPr/>
        </p:nvSpPr>
        <p:spPr bwMode="auto">
          <a:xfrm>
            <a:off x="8840000" y="2312567"/>
            <a:ext cx="1551442" cy="1523455"/>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189" name="Title 1">
            <a:extLst>
              <a:ext uri="{FF2B5EF4-FFF2-40B4-BE49-F238E27FC236}">
                <a16:creationId xmlns:a16="http://schemas.microsoft.com/office/drawing/2014/main" id="{E18ECE69-EC29-432A-A07E-ABBDBACBE730}"/>
              </a:ext>
            </a:extLst>
          </p:cNvPr>
          <p:cNvSpPr txBox="1">
            <a:spLocks/>
          </p:cNvSpPr>
          <p:nvPr/>
        </p:nvSpPr>
        <p:spPr>
          <a:xfrm>
            <a:off x="8840000" y="2101390"/>
            <a:ext cx="90850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Node1</a:t>
            </a:r>
          </a:p>
        </p:txBody>
      </p:sp>
      <p:sp>
        <p:nvSpPr>
          <p:cNvPr id="196" name="Rectangle: Rounded Corners 118">
            <a:extLst>
              <a:ext uri="{FF2B5EF4-FFF2-40B4-BE49-F238E27FC236}">
                <a16:creationId xmlns:a16="http://schemas.microsoft.com/office/drawing/2014/main" id="{0B426428-DDFB-4926-940D-BF5E5012AEDF}"/>
              </a:ext>
            </a:extLst>
          </p:cNvPr>
          <p:cNvSpPr/>
          <p:nvPr/>
        </p:nvSpPr>
        <p:spPr bwMode="auto">
          <a:xfrm>
            <a:off x="8840000" y="4185617"/>
            <a:ext cx="1551442" cy="1523455"/>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197" name="Title 1">
            <a:extLst>
              <a:ext uri="{FF2B5EF4-FFF2-40B4-BE49-F238E27FC236}">
                <a16:creationId xmlns:a16="http://schemas.microsoft.com/office/drawing/2014/main" id="{48BC9262-C748-41B5-BF0D-1062F97677D5}"/>
              </a:ext>
            </a:extLst>
          </p:cNvPr>
          <p:cNvSpPr txBox="1">
            <a:spLocks/>
          </p:cNvSpPr>
          <p:nvPr/>
        </p:nvSpPr>
        <p:spPr>
          <a:xfrm>
            <a:off x="8840000" y="3974440"/>
            <a:ext cx="90850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Node2</a:t>
            </a:r>
          </a:p>
        </p:txBody>
      </p:sp>
      <p:grpSp>
        <p:nvGrpSpPr>
          <p:cNvPr id="33" name="Group 32">
            <a:extLst>
              <a:ext uri="{FF2B5EF4-FFF2-40B4-BE49-F238E27FC236}">
                <a16:creationId xmlns:a16="http://schemas.microsoft.com/office/drawing/2014/main" id="{18B554E0-58FA-48C9-801C-0E3F582CE426}"/>
              </a:ext>
            </a:extLst>
          </p:cNvPr>
          <p:cNvGrpSpPr/>
          <p:nvPr/>
        </p:nvGrpSpPr>
        <p:grpSpPr>
          <a:xfrm>
            <a:off x="9017745" y="2471612"/>
            <a:ext cx="419309" cy="577270"/>
            <a:chOff x="8239617" y="2209145"/>
            <a:chExt cx="548640" cy="768087"/>
          </a:xfrm>
        </p:grpSpPr>
        <p:sp>
          <p:nvSpPr>
            <p:cNvPr id="200" name="Title 1">
              <a:extLst>
                <a:ext uri="{FF2B5EF4-FFF2-40B4-BE49-F238E27FC236}">
                  <a16:creationId xmlns:a16="http://schemas.microsoft.com/office/drawing/2014/main" id="{71F0DB47-52F2-4289-9E66-767425FDB1F6}"/>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686">
                  <a:solidFill>
                    <a:srgbClr val="000000"/>
                  </a:solidFill>
                </a:rPr>
                <a:t>Pod</a:t>
              </a:r>
            </a:p>
          </p:txBody>
        </p:sp>
        <p:sp>
          <p:nvSpPr>
            <p:cNvPr id="203" name="Rectangle: Rounded Corners 202">
              <a:extLst>
                <a:ext uri="{FF2B5EF4-FFF2-40B4-BE49-F238E27FC236}">
                  <a16:creationId xmlns:a16="http://schemas.microsoft.com/office/drawing/2014/main" id="{35242135-F2AC-4805-9C7B-00624AC0BA9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29">
                <a:solidFill>
                  <a:srgbClr val="505050"/>
                </a:solidFill>
                <a:latin typeface="Segoe UI"/>
                <a:cs typeface="Segoe UI" pitchFamily="34" charset="0"/>
              </a:endParaRPr>
            </a:p>
          </p:txBody>
        </p:sp>
        <p:sp>
          <p:nvSpPr>
            <p:cNvPr id="204" name="Freeform: Shape 203">
              <a:extLst>
                <a:ext uri="{FF2B5EF4-FFF2-40B4-BE49-F238E27FC236}">
                  <a16:creationId xmlns:a16="http://schemas.microsoft.com/office/drawing/2014/main" id="{C0EFF146-2D58-4EBB-AC79-ACA914068EC1}"/>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192">
                <a:defRPr/>
              </a:pPr>
              <a:endParaRPr lang="en-US" sz="1176">
                <a:solidFill>
                  <a:srgbClr val="FFFFFF"/>
                </a:solidFill>
                <a:latin typeface="Segoe UI"/>
              </a:endParaRPr>
            </a:p>
          </p:txBody>
        </p:sp>
      </p:grpSp>
      <p:grpSp>
        <p:nvGrpSpPr>
          <p:cNvPr id="214" name="Group 213">
            <a:extLst>
              <a:ext uri="{FF2B5EF4-FFF2-40B4-BE49-F238E27FC236}">
                <a16:creationId xmlns:a16="http://schemas.microsoft.com/office/drawing/2014/main" id="{67AF3FF6-F4A4-4359-8E18-BEBF3E558F7A}"/>
              </a:ext>
            </a:extLst>
          </p:cNvPr>
          <p:cNvGrpSpPr/>
          <p:nvPr/>
        </p:nvGrpSpPr>
        <p:grpSpPr>
          <a:xfrm>
            <a:off x="9017745" y="3109758"/>
            <a:ext cx="419309" cy="577270"/>
            <a:chOff x="8239617" y="2209145"/>
            <a:chExt cx="548640" cy="768087"/>
          </a:xfrm>
        </p:grpSpPr>
        <p:sp>
          <p:nvSpPr>
            <p:cNvPr id="215" name="Title 1">
              <a:extLst>
                <a:ext uri="{FF2B5EF4-FFF2-40B4-BE49-F238E27FC236}">
                  <a16:creationId xmlns:a16="http://schemas.microsoft.com/office/drawing/2014/main" id="{85803A99-4E2F-4FC3-A6E8-3769B72CEFB0}"/>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686">
                  <a:solidFill>
                    <a:srgbClr val="000000"/>
                  </a:solidFill>
                </a:rPr>
                <a:t>Pod</a:t>
              </a:r>
            </a:p>
          </p:txBody>
        </p:sp>
        <p:sp>
          <p:nvSpPr>
            <p:cNvPr id="216" name="Rectangle: Rounded Corners 215">
              <a:extLst>
                <a:ext uri="{FF2B5EF4-FFF2-40B4-BE49-F238E27FC236}">
                  <a16:creationId xmlns:a16="http://schemas.microsoft.com/office/drawing/2014/main" id="{BCB1FB03-0BC8-465C-9CD9-E589DDAFEA44}"/>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29">
                <a:solidFill>
                  <a:srgbClr val="505050"/>
                </a:solidFill>
                <a:latin typeface="Segoe UI"/>
                <a:cs typeface="Segoe UI" pitchFamily="34" charset="0"/>
              </a:endParaRPr>
            </a:p>
          </p:txBody>
        </p:sp>
        <p:sp>
          <p:nvSpPr>
            <p:cNvPr id="217" name="Freeform: Shape 216">
              <a:extLst>
                <a:ext uri="{FF2B5EF4-FFF2-40B4-BE49-F238E27FC236}">
                  <a16:creationId xmlns:a16="http://schemas.microsoft.com/office/drawing/2014/main" id="{8F50BA61-4374-4F6D-8AD8-0D8D8D39E7CB}"/>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192">
                <a:defRPr/>
              </a:pPr>
              <a:endParaRPr lang="en-US" sz="1176">
                <a:solidFill>
                  <a:srgbClr val="FFFFFF"/>
                </a:solidFill>
                <a:latin typeface="Segoe UI"/>
              </a:endParaRPr>
            </a:p>
          </p:txBody>
        </p:sp>
      </p:grpSp>
      <p:sp>
        <p:nvSpPr>
          <p:cNvPr id="218" name="Rectangle: Rounded Corners 118">
            <a:extLst>
              <a:ext uri="{FF2B5EF4-FFF2-40B4-BE49-F238E27FC236}">
                <a16:creationId xmlns:a16="http://schemas.microsoft.com/office/drawing/2014/main" id="{42EE08DD-6B10-4093-B271-B3EF2F0E9A54}"/>
              </a:ext>
            </a:extLst>
          </p:cNvPr>
          <p:cNvSpPr/>
          <p:nvPr/>
        </p:nvSpPr>
        <p:spPr bwMode="auto">
          <a:xfrm>
            <a:off x="9715561" y="2856407"/>
            <a:ext cx="580772" cy="60963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219" name="Title 1">
            <a:extLst>
              <a:ext uri="{FF2B5EF4-FFF2-40B4-BE49-F238E27FC236}">
                <a16:creationId xmlns:a16="http://schemas.microsoft.com/office/drawing/2014/main" id="{287648BC-1A9D-4637-BDB0-1A0095884045}"/>
              </a:ext>
            </a:extLst>
          </p:cNvPr>
          <p:cNvSpPr txBox="1">
            <a:spLocks/>
          </p:cNvSpPr>
          <p:nvPr/>
        </p:nvSpPr>
        <p:spPr>
          <a:xfrm>
            <a:off x="9761350" y="2692595"/>
            <a:ext cx="489194" cy="10560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686" spc="0" err="1">
                <a:solidFill>
                  <a:srgbClr val="000000"/>
                </a:solidFill>
                <a:latin typeface="Segoe UI Semibold" panose="020B0702040204020203" pitchFamily="34" charset="0"/>
                <a:cs typeface="Segoe UI Semibold" panose="020B0702040204020203" pitchFamily="34" charset="0"/>
              </a:rPr>
              <a:t>Kubelet</a:t>
            </a:r>
            <a:endParaRPr lang="en-US" sz="686" spc="0">
              <a:solidFill>
                <a:srgbClr val="000000"/>
              </a:solidFill>
              <a:latin typeface="Segoe UI Semibold" panose="020B0702040204020203" pitchFamily="34" charset="0"/>
              <a:cs typeface="Segoe UI Semibold" panose="020B0702040204020203" pitchFamily="34" charset="0"/>
            </a:endParaRPr>
          </a:p>
        </p:txBody>
      </p:sp>
      <p:sp>
        <p:nvSpPr>
          <p:cNvPr id="221" name="Rectangle: Rounded Corners 118">
            <a:extLst>
              <a:ext uri="{FF2B5EF4-FFF2-40B4-BE49-F238E27FC236}">
                <a16:creationId xmlns:a16="http://schemas.microsoft.com/office/drawing/2014/main" id="{4E51A31F-6508-4CFF-B0A9-1FE14185309D}"/>
              </a:ext>
            </a:extLst>
          </p:cNvPr>
          <p:cNvSpPr/>
          <p:nvPr/>
        </p:nvSpPr>
        <p:spPr bwMode="auto">
          <a:xfrm>
            <a:off x="9774936" y="3001500"/>
            <a:ext cx="462022" cy="31945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686" err="1">
                <a:ln w="3175">
                  <a:noFill/>
                </a:ln>
                <a:solidFill>
                  <a:srgbClr val="000000"/>
                </a:solidFill>
                <a:latin typeface="Segoe UI Semibold" panose="020B0702040204020203" pitchFamily="34" charset="0"/>
                <a:cs typeface="Segoe UI Semibold" panose="020B0702040204020203" pitchFamily="34" charset="0"/>
              </a:rPr>
              <a:t>cAdvisor</a:t>
            </a:r>
            <a:endParaRPr lang="en-US" sz="686">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46" name="Connector: Elbow 45">
            <a:extLst>
              <a:ext uri="{FF2B5EF4-FFF2-40B4-BE49-F238E27FC236}">
                <a16:creationId xmlns:a16="http://schemas.microsoft.com/office/drawing/2014/main" id="{9A069130-0DD7-4387-B8FF-ABA05CC7AF40}"/>
              </a:ext>
            </a:extLst>
          </p:cNvPr>
          <p:cNvCxnSpPr>
            <a:stCxn id="218" idx="1"/>
            <a:endCxn id="203" idx="3"/>
          </p:cNvCxnSpPr>
          <p:nvPr/>
        </p:nvCxnSpPr>
        <p:spPr>
          <a:xfrm rot="10800000">
            <a:off x="9437056" y="2842712"/>
            <a:ext cx="278506" cy="3185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EBC96696-45A5-43DB-B1B9-0DE73CC0D24F}"/>
              </a:ext>
            </a:extLst>
          </p:cNvPr>
          <p:cNvCxnSpPr>
            <a:cxnSpLocks/>
            <a:stCxn id="218" idx="1"/>
            <a:endCxn id="216" idx="3"/>
          </p:cNvCxnSpPr>
          <p:nvPr/>
        </p:nvCxnSpPr>
        <p:spPr>
          <a:xfrm rot="10800000" flipV="1">
            <a:off x="9437056" y="3161226"/>
            <a:ext cx="278506" cy="31963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D00DA9D-20CC-4B52-8C5B-ECDC3119B41C}"/>
              </a:ext>
            </a:extLst>
          </p:cNvPr>
          <p:cNvCxnSpPr>
            <a:cxnSpLocks/>
            <a:stCxn id="154" idx="3"/>
            <a:endCxn id="203" idx="1"/>
          </p:cNvCxnSpPr>
          <p:nvPr/>
        </p:nvCxnSpPr>
        <p:spPr>
          <a:xfrm flipV="1">
            <a:off x="8316261" y="2842712"/>
            <a:ext cx="701485" cy="163953"/>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97869246-C13D-4F90-B8AF-9395DF9054F5}"/>
              </a:ext>
            </a:extLst>
          </p:cNvPr>
          <p:cNvCxnSpPr>
            <a:cxnSpLocks/>
            <a:stCxn id="154" idx="3"/>
            <a:endCxn id="216" idx="1"/>
          </p:cNvCxnSpPr>
          <p:nvPr/>
        </p:nvCxnSpPr>
        <p:spPr>
          <a:xfrm>
            <a:off x="8316261" y="3006665"/>
            <a:ext cx="701485" cy="47419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8B4F302B-D6F3-40F9-B53E-1BF3F3E8ECD0}"/>
              </a:ext>
            </a:extLst>
          </p:cNvPr>
          <p:cNvGrpSpPr/>
          <p:nvPr/>
        </p:nvGrpSpPr>
        <p:grpSpPr>
          <a:xfrm>
            <a:off x="9017745" y="4344661"/>
            <a:ext cx="419309" cy="577270"/>
            <a:chOff x="8239617" y="2209145"/>
            <a:chExt cx="548640" cy="768087"/>
          </a:xfrm>
        </p:grpSpPr>
        <p:sp>
          <p:nvSpPr>
            <p:cNvPr id="231" name="Title 1">
              <a:extLst>
                <a:ext uri="{FF2B5EF4-FFF2-40B4-BE49-F238E27FC236}">
                  <a16:creationId xmlns:a16="http://schemas.microsoft.com/office/drawing/2014/main" id="{4191B6DB-D8BB-42A5-B9E0-CAB4F42F9143}"/>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686">
                  <a:solidFill>
                    <a:srgbClr val="000000"/>
                  </a:solidFill>
                </a:rPr>
                <a:t>Pod</a:t>
              </a:r>
            </a:p>
          </p:txBody>
        </p:sp>
        <p:sp>
          <p:nvSpPr>
            <p:cNvPr id="232" name="Rectangle: Rounded Corners 231">
              <a:extLst>
                <a:ext uri="{FF2B5EF4-FFF2-40B4-BE49-F238E27FC236}">
                  <a16:creationId xmlns:a16="http://schemas.microsoft.com/office/drawing/2014/main" id="{F996FC30-E27F-48BF-A670-A6519A0901B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29">
                <a:solidFill>
                  <a:srgbClr val="505050"/>
                </a:solidFill>
                <a:latin typeface="Segoe UI"/>
                <a:cs typeface="Segoe UI" pitchFamily="34" charset="0"/>
              </a:endParaRPr>
            </a:p>
          </p:txBody>
        </p:sp>
        <p:sp>
          <p:nvSpPr>
            <p:cNvPr id="233" name="Freeform: Shape 232">
              <a:extLst>
                <a:ext uri="{FF2B5EF4-FFF2-40B4-BE49-F238E27FC236}">
                  <a16:creationId xmlns:a16="http://schemas.microsoft.com/office/drawing/2014/main" id="{CB9F22F6-3B63-4D89-885B-551D4261651C}"/>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14192">
                <a:defRPr/>
              </a:pPr>
              <a:endParaRPr lang="en-US" sz="1176">
                <a:solidFill>
                  <a:srgbClr val="FFFFFF"/>
                </a:solidFill>
                <a:latin typeface="Segoe UI"/>
              </a:endParaRPr>
            </a:p>
          </p:txBody>
        </p:sp>
      </p:grpSp>
      <p:sp>
        <p:nvSpPr>
          <p:cNvPr id="235" name="Rectangle: Rounded Corners 118">
            <a:extLst>
              <a:ext uri="{FF2B5EF4-FFF2-40B4-BE49-F238E27FC236}">
                <a16:creationId xmlns:a16="http://schemas.microsoft.com/office/drawing/2014/main" id="{C8105673-5DDA-4248-B913-8E138F7434FE}"/>
              </a:ext>
            </a:extLst>
          </p:cNvPr>
          <p:cNvSpPr/>
          <p:nvPr/>
        </p:nvSpPr>
        <p:spPr bwMode="auto">
          <a:xfrm>
            <a:off x="9715560" y="4729456"/>
            <a:ext cx="580772" cy="60963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3C3C41"/>
              </a:solidFill>
              <a:latin typeface="Segoe UI"/>
              <a:cs typeface="Segoe UI" pitchFamily="34" charset="0"/>
            </a:endParaRPr>
          </a:p>
        </p:txBody>
      </p:sp>
      <p:sp>
        <p:nvSpPr>
          <p:cNvPr id="236" name="Title 1">
            <a:extLst>
              <a:ext uri="{FF2B5EF4-FFF2-40B4-BE49-F238E27FC236}">
                <a16:creationId xmlns:a16="http://schemas.microsoft.com/office/drawing/2014/main" id="{41B1F6A2-725C-4334-8582-EEBB7DCD3F43}"/>
              </a:ext>
            </a:extLst>
          </p:cNvPr>
          <p:cNvSpPr txBox="1">
            <a:spLocks/>
          </p:cNvSpPr>
          <p:nvPr/>
        </p:nvSpPr>
        <p:spPr>
          <a:xfrm>
            <a:off x="9761349" y="4565644"/>
            <a:ext cx="489194" cy="10560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686" spc="0" err="1">
                <a:solidFill>
                  <a:srgbClr val="000000"/>
                </a:solidFill>
                <a:latin typeface="Segoe UI Semibold" panose="020B0702040204020203" pitchFamily="34" charset="0"/>
                <a:cs typeface="Segoe UI Semibold" panose="020B0702040204020203" pitchFamily="34" charset="0"/>
              </a:rPr>
              <a:t>Kubelet</a:t>
            </a:r>
            <a:endParaRPr lang="en-US" sz="686" spc="0">
              <a:solidFill>
                <a:srgbClr val="000000"/>
              </a:solidFill>
              <a:latin typeface="Segoe UI Semibold" panose="020B0702040204020203" pitchFamily="34" charset="0"/>
              <a:cs typeface="Segoe UI Semibold" panose="020B0702040204020203" pitchFamily="34" charset="0"/>
            </a:endParaRPr>
          </a:p>
        </p:txBody>
      </p:sp>
      <p:sp>
        <p:nvSpPr>
          <p:cNvPr id="237" name="Rectangle: Rounded Corners 118">
            <a:extLst>
              <a:ext uri="{FF2B5EF4-FFF2-40B4-BE49-F238E27FC236}">
                <a16:creationId xmlns:a16="http://schemas.microsoft.com/office/drawing/2014/main" id="{26BF2B85-EC36-4026-A82E-6F005C8BCE6A}"/>
              </a:ext>
            </a:extLst>
          </p:cNvPr>
          <p:cNvSpPr/>
          <p:nvPr/>
        </p:nvSpPr>
        <p:spPr bwMode="auto">
          <a:xfrm>
            <a:off x="9774935" y="4874550"/>
            <a:ext cx="462022" cy="31945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686" err="1">
                <a:ln w="3175">
                  <a:noFill/>
                </a:ln>
                <a:solidFill>
                  <a:srgbClr val="000000"/>
                </a:solidFill>
                <a:latin typeface="Segoe UI Semibold" panose="020B0702040204020203" pitchFamily="34" charset="0"/>
                <a:cs typeface="Segoe UI Semibold" panose="020B0702040204020203" pitchFamily="34" charset="0"/>
              </a:rPr>
              <a:t>cAdvisor</a:t>
            </a:r>
            <a:endParaRPr lang="en-US" sz="686">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238" name="Connector: Elbow 237">
            <a:extLst>
              <a:ext uri="{FF2B5EF4-FFF2-40B4-BE49-F238E27FC236}">
                <a16:creationId xmlns:a16="http://schemas.microsoft.com/office/drawing/2014/main" id="{75236403-8712-476E-AE2B-7406A8D1ACBF}"/>
              </a:ext>
            </a:extLst>
          </p:cNvPr>
          <p:cNvCxnSpPr>
            <a:stCxn id="235" idx="1"/>
            <a:endCxn id="232" idx="3"/>
          </p:cNvCxnSpPr>
          <p:nvPr/>
        </p:nvCxnSpPr>
        <p:spPr>
          <a:xfrm rot="10800000">
            <a:off x="9437056" y="4715762"/>
            <a:ext cx="278506" cy="3185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08C52A6F-433F-4486-97FE-C5601B9D7DBA}"/>
              </a:ext>
            </a:extLst>
          </p:cNvPr>
          <p:cNvCxnSpPr>
            <a:cxnSpLocks/>
          </p:cNvCxnSpPr>
          <p:nvPr/>
        </p:nvCxnSpPr>
        <p:spPr>
          <a:xfrm>
            <a:off x="6323809" y="4672349"/>
            <a:ext cx="3682138" cy="521653"/>
          </a:xfrm>
          <a:prstGeom prst="bentConnector4">
            <a:avLst>
              <a:gd name="adj1" fmla="val 46863"/>
              <a:gd name="adj2" fmla="val 14297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7EED3F87-3B35-4929-83C8-677D478907DB}"/>
              </a:ext>
            </a:extLst>
          </p:cNvPr>
          <p:cNvCxnSpPr>
            <a:cxnSpLocks/>
            <a:stCxn id="154" idx="3"/>
            <a:endCxn id="232" idx="1"/>
          </p:cNvCxnSpPr>
          <p:nvPr/>
        </p:nvCxnSpPr>
        <p:spPr>
          <a:xfrm>
            <a:off x="8316261" y="3006665"/>
            <a:ext cx="701485" cy="1709096"/>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E311F33A-01FD-4017-8205-0D6F5E0DA746}"/>
              </a:ext>
            </a:extLst>
          </p:cNvPr>
          <p:cNvCxnSpPr>
            <a:cxnSpLocks/>
          </p:cNvCxnSpPr>
          <p:nvPr/>
        </p:nvCxnSpPr>
        <p:spPr>
          <a:xfrm flipV="1">
            <a:off x="6323808" y="3925195"/>
            <a:ext cx="3680686" cy="743770"/>
          </a:xfrm>
          <a:prstGeom prst="bentConnector3">
            <a:avLst>
              <a:gd name="adj1" fmla="val 46836"/>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668F8F-2F30-4B20-8255-3A3F49FE9D6E}"/>
              </a:ext>
            </a:extLst>
          </p:cNvPr>
          <p:cNvCxnSpPr>
            <a:cxnSpLocks/>
            <a:stCxn id="221" idx="2"/>
          </p:cNvCxnSpPr>
          <p:nvPr/>
        </p:nvCxnSpPr>
        <p:spPr>
          <a:xfrm flipH="1">
            <a:off x="10004493" y="3320953"/>
            <a:ext cx="1454" cy="604243"/>
          </a:xfrm>
          <a:prstGeom prst="line">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86CB5E95-EE3F-4EF7-AAA3-53A30AC9C192}"/>
              </a:ext>
            </a:extLst>
          </p:cNvPr>
          <p:cNvSpPr txBox="1"/>
          <p:nvPr/>
        </p:nvSpPr>
        <p:spPr>
          <a:xfrm>
            <a:off x="10644111" y="4405333"/>
            <a:ext cx="1027162" cy="479745"/>
          </a:xfrm>
          <a:prstGeom prst="rect">
            <a:avLst/>
          </a:prstGeom>
          <a:noFill/>
        </p:spPr>
        <p:txBody>
          <a:bodyPr wrap="square" lIns="0" tIns="143428" rIns="0" bIns="143428" rtlCol="0">
            <a:spAutoFit/>
          </a:bodyPr>
          <a:lstStyle/>
          <a:p>
            <a:pPr>
              <a:lnSpc>
                <a:spcPct val="90000"/>
              </a:lnSpc>
              <a:spcAft>
                <a:spcPts val="588"/>
              </a:spcAft>
            </a:pPr>
            <a:r>
              <a:rPr lang="en-US" sz="686">
                <a:solidFill>
                  <a:srgbClr val="000000"/>
                </a:solidFill>
              </a:rPr>
              <a:t>Collects metrics from all containers on the node</a:t>
            </a:r>
          </a:p>
        </p:txBody>
      </p:sp>
      <p:cxnSp>
        <p:nvCxnSpPr>
          <p:cNvPr id="277" name="Straight Connector 276">
            <a:extLst>
              <a:ext uri="{FF2B5EF4-FFF2-40B4-BE49-F238E27FC236}">
                <a16:creationId xmlns:a16="http://schemas.microsoft.com/office/drawing/2014/main" id="{4F923985-4A3F-4CA8-B12B-B9E9683866FD}"/>
              </a:ext>
            </a:extLst>
          </p:cNvPr>
          <p:cNvCxnSpPr>
            <a:cxnSpLocks/>
          </p:cNvCxnSpPr>
          <p:nvPr/>
        </p:nvCxnSpPr>
        <p:spPr>
          <a:xfrm>
            <a:off x="10237064" y="4620456"/>
            <a:ext cx="34421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1C08547-3FA2-480F-BC70-C181DCD2C655}"/>
              </a:ext>
            </a:extLst>
          </p:cNvPr>
          <p:cNvSpPr/>
          <p:nvPr/>
        </p:nvSpPr>
        <p:spPr bwMode="auto">
          <a:xfrm>
            <a:off x="4999517" y="3857453"/>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74" name="Oval 73">
            <a:extLst>
              <a:ext uri="{FF2B5EF4-FFF2-40B4-BE49-F238E27FC236}">
                <a16:creationId xmlns:a16="http://schemas.microsoft.com/office/drawing/2014/main" id="{44F6BCFF-4947-4486-A053-448FE9E0806E}"/>
              </a:ext>
            </a:extLst>
          </p:cNvPr>
          <p:cNvSpPr/>
          <p:nvPr/>
        </p:nvSpPr>
        <p:spPr bwMode="auto">
          <a:xfrm>
            <a:off x="4991581" y="2017944"/>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75" name="Oval 74">
            <a:extLst>
              <a:ext uri="{FF2B5EF4-FFF2-40B4-BE49-F238E27FC236}">
                <a16:creationId xmlns:a16="http://schemas.microsoft.com/office/drawing/2014/main" id="{82EC9F81-2188-4DAC-8313-7D0EAA709A81}"/>
              </a:ext>
            </a:extLst>
          </p:cNvPr>
          <p:cNvSpPr/>
          <p:nvPr/>
        </p:nvSpPr>
        <p:spPr bwMode="auto">
          <a:xfrm>
            <a:off x="5797622" y="251913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76" name="Oval 75">
            <a:extLst>
              <a:ext uri="{FF2B5EF4-FFF2-40B4-BE49-F238E27FC236}">
                <a16:creationId xmlns:a16="http://schemas.microsoft.com/office/drawing/2014/main" id="{419025D0-3BFD-4E50-9978-7690AE508452}"/>
              </a:ext>
            </a:extLst>
          </p:cNvPr>
          <p:cNvSpPr/>
          <p:nvPr/>
        </p:nvSpPr>
        <p:spPr bwMode="auto">
          <a:xfrm>
            <a:off x="7239743" y="287434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4" name="Rectangle 3">
            <a:extLst>
              <a:ext uri="{FF2B5EF4-FFF2-40B4-BE49-F238E27FC236}">
                <a16:creationId xmlns:a16="http://schemas.microsoft.com/office/drawing/2014/main" id="{5D38F762-867A-4AC8-9FE4-08E9027403FC}"/>
              </a:ext>
            </a:extLst>
          </p:cNvPr>
          <p:cNvSpPr/>
          <p:nvPr/>
        </p:nvSpPr>
        <p:spPr>
          <a:xfrm>
            <a:off x="455995" y="1034108"/>
            <a:ext cx="11213297" cy="573280"/>
          </a:xfrm>
          <a:prstGeom prst="rect">
            <a:avLst/>
          </a:prstGeom>
        </p:spPr>
        <p:txBody>
          <a:bodyPr wrap="square" lIns="0">
            <a:spAutoFit/>
          </a:bodyPr>
          <a:lstStyle/>
          <a:p>
            <a:r>
              <a:rPr lang="en-US" sz="1568" i="1"/>
              <a:t>The horizontal pod </a:t>
            </a:r>
            <a:r>
              <a:rPr lang="en-US" sz="1568" i="1" err="1"/>
              <a:t>autoscaler</a:t>
            </a:r>
            <a:r>
              <a:rPr lang="en-US" sz="1568" i="1"/>
              <a:t> (HPA) uses the Metrics Server in a Kubernetes cluster to monitor the resource demand </a:t>
            </a:r>
            <a:br>
              <a:rPr lang="en-US" sz="1568" i="1"/>
            </a:br>
            <a:r>
              <a:rPr lang="en-US" sz="1568" i="1"/>
              <a:t>of pods. If a service needs more resources, the number of pods is automatically increased to meet the demand.</a:t>
            </a:r>
          </a:p>
        </p:txBody>
      </p:sp>
    </p:spTree>
    <p:extLst>
      <p:ext uri="{BB962C8B-B14F-4D97-AF65-F5344CB8AC3E}">
        <p14:creationId xmlns:p14="http://schemas.microsoft.com/office/powerpoint/2010/main" val="425220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500"/>
                                        <p:tgtEl>
                                          <p:spTgt spid="182"/>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anim calcmode="lin" valueType="num">
                                      <p:cBhvr>
                                        <p:cTn id="27" dur="500" fill="hold"/>
                                        <p:tgtEl>
                                          <p:spTgt spid="180"/>
                                        </p:tgtEl>
                                        <p:attrNameLst>
                                          <p:attrName>ppt_w</p:attrName>
                                        </p:attrNameLst>
                                      </p:cBhvr>
                                      <p:tavLst>
                                        <p:tav tm="0">
                                          <p:val>
                                            <p:fltVal val="0"/>
                                          </p:val>
                                        </p:tav>
                                        <p:tav tm="100000">
                                          <p:val>
                                            <p:strVal val="#ppt_w"/>
                                          </p:val>
                                        </p:tav>
                                      </p:tavLst>
                                    </p:anim>
                                    <p:anim calcmode="lin" valueType="num">
                                      <p:cBhvr>
                                        <p:cTn id="28" dur="500" fill="hold"/>
                                        <p:tgtEl>
                                          <p:spTgt spid="180"/>
                                        </p:tgtEl>
                                        <p:attrNameLst>
                                          <p:attrName>ppt_h</p:attrName>
                                        </p:attrNameLst>
                                      </p:cBhvr>
                                      <p:tavLst>
                                        <p:tav tm="0">
                                          <p:val>
                                            <p:fltVal val="0"/>
                                          </p:val>
                                        </p:tav>
                                        <p:tav tm="100000">
                                          <p:val>
                                            <p:strVal val="#ppt_h"/>
                                          </p:val>
                                        </p:tav>
                                      </p:tavLst>
                                    </p:anim>
                                    <p:animEffect transition="in" filter="fade">
                                      <p:cBhvr>
                                        <p:cTn id="29" dur="500"/>
                                        <p:tgtEl>
                                          <p:spTgt spid="180"/>
                                        </p:tgtEl>
                                      </p:cBhvr>
                                    </p:animEffect>
                                  </p:childTnLst>
                                </p:cTn>
                              </p:par>
                            </p:childTnLst>
                          </p:cTn>
                        </p:par>
                        <p:par>
                          <p:cTn id="30" fill="hold">
                            <p:stCondLst>
                              <p:cond delay="175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196"/>
                                        </p:tgtEl>
                                        <p:attrNameLst>
                                          <p:attrName>style.visibility</p:attrName>
                                        </p:attrNameLst>
                                      </p:cBhvr>
                                      <p:to>
                                        <p:strVal val="visible"/>
                                      </p:to>
                                    </p:set>
                                    <p:anim calcmode="lin" valueType="num">
                                      <p:cBhvr>
                                        <p:cTn id="37" dur="500" fill="hold"/>
                                        <p:tgtEl>
                                          <p:spTgt spid="196"/>
                                        </p:tgtEl>
                                        <p:attrNameLst>
                                          <p:attrName>ppt_w</p:attrName>
                                        </p:attrNameLst>
                                      </p:cBhvr>
                                      <p:tavLst>
                                        <p:tav tm="0">
                                          <p:val>
                                            <p:fltVal val="0"/>
                                          </p:val>
                                        </p:tav>
                                        <p:tav tm="100000">
                                          <p:val>
                                            <p:strVal val="#ppt_w"/>
                                          </p:val>
                                        </p:tav>
                                      </p:tavLst>
                                    </p:anim>
                                    <p:anim calcmode="lin" valueType="num">
                                      <p:cBhvr>
                                        <p:cTn id="38" dur="500" fill="hold"/>
                                        <p:tgtEl>
                                          <p:spTgt spid="196"/>
                                        </p:tgtEl>
                                        <p:attrNameLst>
                                          <p:attrName>ppt_h</p:attrName>
                                        </p:attrNameLst>
                                      </p:cBhvr>
                                      <p:tavLst>
                                        <p:tav tm="0">
                                          <p:val>
                                            <p:fltVal val="0"/>
                                          </p:val>
                                        </p:tav>
                                        <p:tav tm="100000">
                                          <p:val>
                                            <p:strVal val="#ppt_h"/>
                                          </p:val>
                                        </p:tav>
                                      </p:tavLst>
                                    </p:anim>
                                    <p:animEffect transition="in" filter="fade">
                                      <p:cBhvr>
                                        <p:cTn id="39" dur="500"/>
                                        <p:tgtEl>
                                          <p:spTgt spid="1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7"/>
                                        </p:tgtEl>
                                        <p:attrNameLst>
                                          <p:attrName>style.visibility</p:attrName>
                                        </p:attrNameLst>
                                      </p:cBhvr>
                                      <p:to>
                                        <p:strVal val="visible"/>
                                      </p:to>
                                    </p:set>
                                    <p:animEffect transition="in" filter="fade">
                                      <p:cBhvr>
                                        <p:cTn id="42" dur="500"/>
                                        <p:tgtEl>
                                          <p:spTgt spid="197"/>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236"/>
                                        </p:tgtEl>
                                        <p:attrNameLst>
                                          <p:attrName>style.visibility</p:attrName>
                                        </p:attrNameLst>
                                      </p:cBhvr>
                                      <p:to>
                                        <p:strVal val="visible"/>
                                      </p:to>
                                    </p:set>
                                    <p:animEffect transition="in" filter="fade">
                                      <p:cBhvr>
                                        <p:cTn id="46" dur="500"/>
                                        <p:tgtEl>
                                          <p:spTgt spid="2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5"/>
                                        </p:tgtEl>
                                        <p:attrNameLst>
                                          <p:attrName>style.visibility</p:attrName>
                                        </p:attrNameLst>
                                      </p:cBhvr>
                                      <p:to>
                                        <p:strVal val="visible"/>
                                      </p:to>
                                    </p:set>
                                    <p:animEffect transition="in" filter="fade">
                                      <p:cBhvr>
                                        <p:cTn id="49" dur="500"/>
                                        <p:tgtEl>
                                          <p:spTgt spid="235"/>
                                        </p:tgtEl>
                                      </p:cBhvr>
                                    </p:animEffect>
                                  </p:childTnLst>
                                </p:cTn>
                              </p:par>
                              <p:par>
                                <p:cTn id="50" presetID="22" presetClass="entr" presetSubtype="8" fill="hold" nodeType="withEffect">
                                  <p:stCondLst>
                                    <p:cond delay="0"/>
                                  </p:stCondLst>
                                  <p:childTnLst>
                                    <p:set>
                                      <p:cBhvr>
                                        <p:cTn id="51" dur="1" fill="hold">
                                          <p:stCondLst>
                                            <p:cond delay="0"/>
                                          </p:stCondLst>
                                        </p:cTn>
                                        <p:tgtEl>
                                          <p:spTgt spid="277"/>
                                        </p:tgtEl>
                                        <p:attrNameLst>
                                          <p:attrName>style.visibility</p:attrName>
                                        </p:attrNameLst>
                                      </p:cBhvr>
                                      <p:to>
                                        <p:strVal val="visible"/>
                                      </p:to>
                                    </p:set>
                                    <p:animEffect transition="in" filter="wipe(left)">
                                      <p:cBhvr>
                                        <p:cTn id="52" dur="500"/>
                                        <p:tgtEl>
                                          <p:spTgt spid="277"/>
                                        </p:tgtEl>
                                      </p:cBhvr>
                                    </p:animEffect>
                                  </p:childTnLst>
                                </p:cTn>
                              </p:par>
                            </p:childTnLst>
                          </p:cTn>
                        </p:par>
                        <p:par>
                          <p:cTn id="53" fill="hold">
                            <p:stCondLst>
                              <p:cond delay="3250"/>
                            </p:stCondLst>
                            <p:childTnLst>
                              <p:par>
                                <p:cTn id="54" presetID="10" presetClass="entr" presetSubtype="0" fill="hold" grpId="0" nodeType="afterEffect">
                                  <p:stCondLst>
                                    <p:cond delay="0"/>
                                  </p:stCondLst>
                                  <p:childTnLst>
                                    <p:set>
                                      <p:cBhvr>
                                        <p:cTn id="55" dur="1" fill="hold">
                                          <p:stCondLst>
                                            <p:cond delay="0"/>
                                          </p:stCondLst>
                                        </p:cTn>
                                        <p:tgtEl>
                                          <p:spTgt spid="273"/>
                                        </p:tgtEl>
                                        <p:attrNameLst>
                                          <p:attrName>style.visibility</p:attrName>
                                        </p:attrNameLst>
                                      </p:cBhvr>
                                      <p:to>
                                        <p:strVal val="visible"/>
                                      </p:to>
                                    </p:set>
                                    <p:animEffect transition="in" filter="fade">
                                      <p:cBhvr>
                                        <p:cTn id="56" dur="500"/>
                                        <p:tgtEl>
                                          <p:spTgt spid="273"/>
                                        </p:tgtEl>
                                      </p:cBhvr>
                                    </p:animEffect>
                                  </p:childTnLst>
                                </p:cTn>
                              </p:par>
                            </p:childTnLst>
                          </p:cTn>
                        </p:par>
                        <p:par>
                          <p:cTn id="57" fill="hold">
                            <p:stCondLst>
                              <p:cond delay="3750"/>
                            </p:stCondLst>
                            <p:childTnLst>
                              <p:par>
                                <p:cTn id="58" presetID="53" presetClass="entr" presetSubtype="16" fill="hold" grpId="0" nodeType="afterEffect">
                                  <p:stCondLst>
                                    <p:cond delay="0"/>
                                  </p:stCondLst>
                                  <p:childTnLst>
                                    <p:set>
                                      <p:cBhvr>
                                        <p:cTn id="59" dur="1" fill="hold">
                                          <p:stCondLst>
                                            <p:cond delay="0"/>
                                          </p:stCondLst>
                                        </p:cTn>
                                        <p:tgtEl>
                                          <p:spTgt spid="237"/>
                                        </p:tgtEl>
                                        <p:attrNameLst>
                                          <p:attrName>style.visibility</p:attrName>
                                        </p:attrNameLst>
                                      </p:cBhvr>
                                      <p:to>
                                        <p:strVal val="visible"/>
                                      </p:to>
                                    </p:set>
                                    <p:anim calcmode="lin" valueType="num">
                                      <p:cBhvr>
                                        <p:cTn id="60" dur="500" fill="hold"/>
                                        <p:tgtEl>
                                          <p:spTgt spid="237"/>
                                        </p:tgtEl>
                                        <p:attrNameLst>
                                          <p:attrName>ppt_w</p:attrName>
                                        </p:attrNameLst>
                                      </p:cBhvr>
                                      <p:tavLst>
                                        <p:tav tm="0">
                                          <p:val>
                                            <p:fltVal val="0"/>
                                          </p:val>
                                        </p:tav>
                                        <p:tav tm="100000">
                                          <p:val>
                                            <p:strVal val="#ppt_w"/>
                                          </p:val>
                                        </p:tav>
                                      </p:tavLst>
                                    </p:anim>
                                    <p:anim calcmode="lin" valueType="num">
                                      <p:cBhvr>
                                        <p:cTn id="61" dur="500" fill="hold"/>
                                        <p:tgtEl>
                                          <p:spTgt spid="237"/>
                                        </p:tgtEl>
                                        <p:attrNameLst>
                                          <p:attrName>ppt_h</p:attrName>
                                        </p:attrNameLst>
                                      </p:cBhvr>
                                      <p:tavLst>
                                        <p:tav tm="0">
                                          <p:val>
                                            <p:fltVal val="0"/>
                                          </p:val>
                                        </p:tav>
                                        <p:tav tm="100000">
                                          <p:val>
                                            <p:strVal val="#ppt_h"/>
                                          </p:val>
                                        </p:tav>
                                      </p:tavLst>
                                    </p:anim>
                                    <p:animEffect transition="in" filter="fade">
                                      <p:cBhvr>
                                        <p:cTn id="62" dur="500"/>
                                        <p:tgtEl>
                                          <p:spTgt spid="237"/>
                                        </p:tgtEl>
                                      </p:cBhvr>
                                    </p:animEffect>
                                  </p:childTnLst>
                                </p:cTn>
                              </p:par>
                            </p:childTnLst>
                          </p:cTn>
                        </p:par>
                        <p:par>
                          <p:cTn id="63" fill="hold">
                            <p:stCondLst>
                              <p:cond delay="4250"/>
                            </p:stCondLst>
                            <p:childTnLst>
                              <p:par>
                                <p:cTn id="64" presetID="22" presetClass="entr" presetSubtype="8" fill="hold" nodeType="afterEffect">
                                  <p:stCondLst>
                                    <p:cond delay="0"/>
                                  </p:stCondLst>
                                  <p:childTnLst>
                                    <p:set>
                                      <p:cBhvr>
                                        <p:cTn id="65" dur="1" fill="hold">
                                          <p:stCondLst>
                                            <p:cond delay="0"/>
                                          </p:stCondLst>
                                        </p:cTn>
                                        <p:tgtEl>
                                          <p:spTgt spid="241"/>
                                        </p:tgtEl>
                                        <p:attrNameLst>
                                          <p:attrName>style.visibility</p:attrName>
                                        </p:attrNameLst>
                                      </p:cBhvr>
                                      <p:to>
                                        <p:strVal val="visible"/>
                                      </p:to>
                                    </p:set>
                                    <p:animEffect transition="in" filter="wipe(left)">
                                      <p:cBhvr>
                                        <p:cTn id="66" dur="1000"/>
                                        <p:tgtEl>
                                          <p:spTgt spid="241"/>
                                        </p:tgtEl>
                                      </p:cBhvr>
                                    </p:animEffect>
                                  </p:childTnLst>
                                </p:cTn>
                              </p:par>
                            </p:childTnLst>
                          </p:cTn>
                        </p:par>
                        <p:par>
                          <p:cTn id="67" fill="hold">
                            <p:stCondLst>
                              <p:cond delay="5250"/>
                            </p:stCondLst>
                            <p:childTnLst>
                              <p:par>
                                <p:cTn id="68" presetID="10" presetClass="entr" presetSubtype="0" fill="hold" nodeType="afterEffect">
                                  <p:stCondLst>
                                    <p:cond delay="0"/>
                                  </p:stCondLst>
                                  <p:childTnLst>
                                    <p:set>
                                      <p:cBhvr>
                                        <p:cTn id="69" dur="1" fill="hold">
                                          <p:stCondLst>
                                            <p:cond delay="0"/>
                                          </p:stCondLst>
                                        </p:cTn>
                                        <p:tgtEl>
                                          <p:spTgt spid="238"/>
                                        </p:tgtEl>
                                        <p:attrNameLst>
                                          <p:attrName>style.visibility</p:attrName>
                                        </p:attrNameLst>
                                      </p:cBhvr>
                                      <p:to>
                                        <p:strVal val="visible"/>
                                      </p:to>
                                    </p:set>
                                    <p:animEffect transition="in" filter="fade">
                                      <p:cBhvr>
                                        <p:cTn id="70" dur="500"/>
                                        <p:tgtEl>
                                          <p:spTgt spid="238"/>
                                        </p:tgtEl>
                                      </p:cBhvr>
                                    </p:animEffect>
                                  </p:childTnLst>
                                </p:cTn>
                              </p:par>
                            </p:childTnLst>
                          </p:cTn>
                        </p:par>
                        <p:par>
                          <p:cTn id="71" fill="hold">
                            <p:stCondLst>
                              <p:cond delay="5750"/>
                            </p:stCondLst>
                            <p:childTnLst>
                              <p:par>
                                <p:cTn id="72" presetID="10" presetClass="entr" presetSubtype="0" fill="hold" nodeType="afterEffect">
                                  <p:stCondLst>
                                    <p:cond delay="0"/>
                                  </p:stCondLst>
                                  <p:childTnLst>
                                    <p:set>
                                      <p:cBhvr>
                                        <p:cTn id="73" dur="1" fill="hold">
                                          <p:stCondLst>
                                            <p:cond delay="0"/>
                                          </p:stCondLst>
                                        </p:cTn>
                                        <p:tgtEl>
                                          <p:spTgt spid="226"/>
                                        </p:tgtEl>
                                        <p:attrNameLst>
                                          <p:attrName>style.visibility</p:attrName>
                                        </p:attrNameLst>
                                      </p:cBhvr>
                                      <p:to>
                                        <p:strVal val="visible"/>
                                      </p:to>
                                    </p:set>
                                    <p:animEffect transition="in" filter="fade">
                                      <p:cBhvr>
                                        <p:cTn id="74" dur="500"/>
                                        <p:tgtEl>
                                          <p:spTgt spid="2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fade">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fade">
                                      <p:cBhvr>
                                        <p:cTn id="87" dur="500"/>
                                        <p:tgtEl>
                                          <p:spTgt spid="79"/>
                                        </p:tgtEl>
                                      </p:cBhvr>
                                    </p:animEffect>
                                  </p:childTnLst>
                                </p:cTn>
                              </p:par>
                              <p:par>
                                <p:cTn id="88" presetID="22" presetClass="entr" presetSubtype="8"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left)">
                                      <p:cBhvr>
                                        <p:cTn id="90" dur="500"/>
                                        <p:tgtEl>
                                          <p:spTgt spid="21"/>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184"/>
                                        </p:tgtEl>
                                        <p:attrNameLst>
                                          <p:attrName>style.visibility</p:attrName>
                                        </p:attrNameLst>
                                      </p:cBhvr>
                                      <p:to>
                                        <p:strVal val="visible"/>
                                      </p:to>
                                    </p:set>
                                    <p:animEffect transition="in" filter="fade">
                                      <p:cBhvr>
                                        <p:cTn id="93" dur="500"/>
                                        <p:tgtEl>
                                          <p:spTgt spid="184"/>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185"/>
                                        </p:tgtEl>
                                        <p:attrNameLst>
                                          <p:attrName>style.visibility</p:attrName>
                                        </p:attrNameLst>
                                      </p:cBhvr>
                                      <p:to>
                                        <p:strVal val="visible"/>
                                      </p:to>
                                    </p:set>
                                    <p:animEffect transition="in" filter="fade">
                                      <p:cBhvr>
                                        <p:cTn id="99" dur="500"/>
                                        <p:tgtEl>
                                          <p:spTgt spid="185"/>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500"/>
                                        <p:tgtEl>
                                          <p:spTgt spid="80"/>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83"/>
                                        </p:tgtEl>
                                        <p:attrNameLst>
                                          <p:attrName>style.visibility</p:attrName>
                                        </p:attrNameLst>
                                      </p:cBhvr>
                                      <p:to>
                                        <p:strVal val="visible"/>
                                      </p:to>
                                    </p:set>
                                    <p:animEffect transition="in" filter="wipe(left)">
                                      <p:cBhvr>
                                        <p:cTn id="112" dur="500"/>
                                        <p:tgtEl>
                                          <p:spTgt spid="183"/>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childTnLst>
                          </p:cTn>
                        </p:par>
                        <p:par>
                          <p:cTn id="116" fill="hold">
                            <p:stCondLst>
                              <p:cond delay="1250"/>
                            </p:stCondLst>
                            <p:childTnLst>
                              <p:par>
                                <p:cTn id="117" presetID="10" presetClass="entr" presetSubtype="0" fill="hold" nodeType="afterEffect">
                                  <p:stCondLst>
                                    <p:cond delay="0"/>
                                  </p:stCondLst>
                                  <p:childTnLst>
                                    <p:set>
                                      <p:cBhvr>
                                        <p:cTn id="118" dur="1" fill="hold">
                                          <p:stCondLst>
                                            <p:cond delay="0"/>
                                          </p:stCondLst>
                                        </p:cTn>
                                        <p:tgtEl>
                                          <p:spTgt spid="9"/>
                                        </p:tgtEl>
                                        <p:attrNameLst>
                                          <p:attrName>style.visibility</p:attrName>
                                        </p:attrNameLst>
                                      </p:cBhvr>
                                      <p:to>
                                        <p:strVal val="visible"/>
                                      </p:to>
                                    </p:set>
                                    <p:animEffect transition="in" filter="fade">
                                      <p:cBhvr>
                                        <p:cTn id="119" dur="500"/>
                                        <p:tgtEl>
                                          <p:spTgt spid="9"/>
                                        </p:tgtEl>
                                      </p:cBhvr>
                                    </p:animEffect>
                                  </p:childTnLst>
                                </p:cTn>
                              </p:par>
                            </p:childTnLst>
                          </p:cTn>
                        </p:par>
                        <p:par>
                          <p:cTn id="120" fill="hold">
                            <p:stCondLst>
                              <p:cond delay="1750"/>
                            </p:stCondLst>
                            <p:childTnLst>
                              <p:par>
                                <p:cTn id="121" presetID="53" presetClass="entr" presetSubtype="16" fill="hold" grpId="0" nodeType="afterEffect">
                                  <p:stCondLst>
                                    <p:cond delay="0"/>
                                  </p:stCondLst>
                                  <p:childTnLst>
                                    <p:set>
                                      <p:cBhvr>
                                        <p:cTn id="122" dur="1" fill="hold">
                                          <p:stCondLst>
                                            <p:cond delay="0"/>
                                          </p:stCondLst>
                                        </p:cTn>
                                        <p:tgtEl>
                                          <p:spTgt spid="187"/>
                                        </p:tgtEl>
                                        <p:attrNameLst>
                                          <p:attrName>style.visibility</p:attrName>
                                        </p:attrNameLst>
                                      </p:cBhvr>
                                      <p:to>
                                        <p:strVal val="visible"/>
                                      </p:to>
                                    </p:set>
                                    <p:anim calcmode="lin" valueType="num">
                                      <p:cBhvr>
                                        <p:cTn id="123" dur="500" fill="hold"/>
                                        <p:tgtEl>
                                          <p:spTgt spid="187"/>
                                        </p:tgtEl>
                                        <p:attrNameLst>
                                          <p:attrName>ppt_w</p:attrName>
                                        </p:attrNameLst>
                                      </p:cBhvr>
                                      <p:tavLst>
                                        <p:tav tm="0">
                                          <p:val>
                                            <p:fltVal val="0"/>
                                          </p:val>
                                        </p:tav>
                                        <p:tav tm="100000">
                                          <p:val>
                                            <p:strVal val="#ppt_w"/>
                                          </p:val>
                                        </p:tav>
                                      </p:tavLst>
                                    </p:anim>
                                    <p:anim calcmode="lin" valueType="num">
                                      <p:cBhvr>
                                        <p:cTn id="124" dur="500" fill="hold"/>
                                        <p:tgtEl>
                                          <p:spTgt spid="187"/>
                                        </p:tgtEl>
                                        <p:attrNameLst>
                                          <p:attrName>ppt_h</p:attrName>
                                        </p:attrNameLst>
                                      </p:cBhvr>
                                      <p:tavLst>
                                        <p:tav tm="0">
                                          <p:val>
                                            <p:fltVal val="0"/>
                                          </p:val>
                                        </p:tav>
                                        <p:tav tm="100000">
                                          <p:val>
                                            <p:strVal val="#ppt_h"/>
                                          </p:val>
                                        </p:tav>
                                      </p:tavLst>
                                    </p:anim>
                                    <p:animEffect transition="in" filter="fade">
                                      <p:cBhvr>
                                        <p:cTn id="125" dur="500"/>
                                        <p:tgtEl>
                                          <p:spTgt spid="18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9"/>
                                        </p:tgtEl>
                                        <p:attrNameLst>
                                          <p:attrName>style.visibility</p:attrName>
                                        </p:attrNameLst>
                                      </p:cBhvr>
                                      <p:to>
                                        <p:strVal val="visible"/>
                                      </p:to>
                                    </p:set>
                                    <p:animEffect transition="in" filter="fade">
                                      <p:cBhvr>
                                        <p:cTn id="128" dur="500"/>
                                        <p:tgtEl>
                                          <p:spTgt spid="189"/>
                                        </p:tgtEl>
                                      </p:cBhvr>
                                    </p:animEffect>
                                  </p:childTnLst>
                                </p:cTn>
                              </p:par>
                            </p:childTnLst>
                          </p:cTn>
                        </p:par>
                        <p:par>
                          <p:cTn id="129" fill="hold">
                            <p:stCondLst>
                              <p:cond delay="2250"/>
                            </p:stCondLst>
                            <p:childTnLst>
                              <p:par>
                                <p:cTn id="130" presetID="10" presetClass="entr" presetSubtype="0" fill="hold"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childTnLst>
                          </p:cTn>
                        </p:par>
                        <p:par>
                          <p:cTn id="133" fill="hold">
                            <p:stCondLst>
                              <p:cond delay="2750"/>
                            </p:stCondLst>
                            <p:childTnLst>
                              <p:par>
                                <p:cTn id="134" presetID="10" presetClass="entr" presetSubtype="0" fill="hold" nodeType="afterEffect">
                                  <p:stCondLst>
                                    <p:cond delay="0"/>
                                  </p:stCondLst>
                                  <p:childTnLst>
                                    <p:set>
                                      <p:cBhvr>
                                        <p:cTn id="135" dur="1" fill="hold">
                                          <p:stCondLst>
                                            <p:cond delay="0"/>
                                          </p:stCondLst>
                                        </p:cTn>
                                        <p:tgtEl>
                                          <p:spTgt spid="214"/>
                                        </p:tgtEl>
                                        <p:attrNameLst>
                                          <p:attrName>style.visibility</p:attrName>
                                        </p:attrNameLst>
                                      </p:cBhvr>
                                      <p:to>
                                        <p:strVal val="visible"/>
                                      </p:to>
                                    </p:set>
                                    <p:animEffect transition="in" filter="fade">
                                      <p:cBhvr>
                                        <p:cTn id="136" dur="500"/>
                                        <p:tgtEl>
                                          <p:spTgt spid="214"/>
                                        </p:tgtEl>
                                      </p:cBhvr>
                                    </p:animEffect>
                                  </p:childTnLst>
                                </p:cTn>
                              </p:par>
                            </p:childTnLst>
                          </p:cTn>
                        </p:par>
                        <p:par>
                          <p:cTn id="137" fill="hold">
                            <p:stCondLst>
                              <p:cond delay="3250"/>
                            </p:stCondLst>
                            <p:childTnLst>
                              <p:par>
                                <p:cTn id="138" presetID="10" presetClass="entr" presetSubtype="0" fill="hold" grpId="0" nodeType="afterEffect">
                                  <p:stCondLst>
                                    <p:cond delay="0"/>
                                  </p:stCondLst>
                                  <p:childTnLst>
                                    <p:set>
                                      <p:cBhvr>
                                        <p:cTn id="139" dur="1" fill="hold">
                                          <p:stCondLst>
                                            <p:cond delay="0"/>
                                          </p:stCondLst>
                                        </p:cTn>
                                        <p:tgtEl>
                                          <p:spTgt spid="218"/>
                                        </p:tgtEl>
                                        <p:attrNameLst>
                                          <p:attrName>style.visibility</p:attrName>
                                        </p:attrNameLst>
                                      </p:cBhvr>
                                      <p:to>
                                        <p:strVal val="visible"/>
                                      </p:to>
                                    </p:set>
                                    <p:animEffect transition="in" filter="fade">
                                      <p:cBhvr>
                                        <p:cTn id="140" dur="500"/>
                                        <p:tgtEl>
                                          <p:spTgt spid="21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childTnLst>
                                </p:cTn>
                              </p:par>
                            </p:childTnLst>
                          </p:cTn>
                        </p:par>
                        <p:par>
                          <p:cTn id="144" fill="hold">
                            <p:stCondLst>
                              <p:cond delay="3750"/>
                            </p:stCondLst>
                            <p:childTnLst>
                              <p:par>
                                <p:cTn id="145" presetID="53" presetClass="entr" presetSubtype="16" fill="hold" grpId="0" nodeType="afterEffect">
                                  <p:stCondLst>
                                    <p:cond delay="0"/>
                                  </p:stCondLst>
                                  <p:childTnLst>
                                    <p:set>
                                      <p:cBhvr>
                                        <p:cTn id="146" dur="1" fill="hold">
                                          <p:stCondLst>
                                            <p:cond delay="0"/>
                                          </p:stCondLst>
                                        </p:cTn>
                                        <p:tgtEl>
                                          <p:spTgt spid="221"/>
                                        </p:tgtEl>
                                        <p:attrNameLst>
                                          <p:attrName>style.visibility</p:attrName>
                                        </p:attrNameLst>
                                      </p:cBhvr>
                                      <p:to>
                                        <p:strVal val="visible"/>
                                      </p:to>
                                    </p:set>
                                    <p:anim calcmode="lin" valueType="num">
                                      <p:cBhvr>
                                        <p:cTn id="147" dur="500" fill="hold"/>
                                        <p:tgtEl>
                                          <p:spTgt spid="221"/>
                                        </p:tgtEl>
                                        <p:attrNameLst>
                                          <p:attrName>ppt_w</p:attrName>
                                        </p:attrNameLst>
                                      </p:cBhvr>
                                      <p:tavLst>
                                        <p:tav tm="0">
                                          <p:val>
                                            <p:fltVal val="0"/>
                                          </p:val>
                                        </p:tav>
                                        <p:tav tm="100000">
                                          <p:val>
                                            <p:strVal val="#ppt_w"/>
                                          </p:val>
                                        </p:tav>
                                      </p:tavLst>
                                    </p:anim>
                                    <p:anim calcmode="lin" valueType="num">
                                      <p:cBhvr>
                                        <p:cTn id="148" dur="500" fill="hold"/>
                                        <p:tgtEl>
                                          <p:spTgt spid="221"/>
                                        </p:tgtEl>
                                        <p:attrNameLst>
                                          <p:attrName>ppt_h</p:attrName>
                                        </p:attrNameLst>
                                      </p:cBhvr>
                                      <p:tavLst>
                                        <p:tav tm="0">
                                          <p:val>
                                            <p:fltVal val="0"/>
                                          </p:val>
                                        </p:tav>
                                        <p:tav tm="100000">
                                          <p:val>
                                            <p:strVal val="#ppt_h"/>
                                          </p:val>
                                        </p:tav>
                                      </p:tavLst>
                                    </p:anim>
                                    <p:animEffect transition="in" filter="fade">
                                      <p:cBhvr>
                                        <p:cTn id="149" dur="500"/>
                                        <p:tgtEl>
                                          <p:spTgt spid="221"/>
                                        </p:tgtEl>
                                      </p:cBhvr>
                                    </p:animEffect>
                                  </p:childTnLst>
                                </p:cTn>
                              </p:par>
                            </p:childTnLst>
                          </p:cTn>
                        </p:par>
                        <p:par>
                          <p:cTn id="150" fill="hold">
                            <p:stCondLst>
                              <p:cond delay="4250"/>
                            </p:stCondLst>
                            <p:childTnLst>
                              <p:par>
                                <p:cTn id="151" presetID="10" presetClass="entr" presetSubtype="0" fill="hold" nodeType="afterEffect">
                                  <p:stCondLst>
                                    <p:cond delay="0"/>
                                  </p:stCondLst>
                                  <p:childTnLst>
                                    <p:set>
                                      <p:cBhvr>
                                        <p:cTn id="152" dur="1" fill="hold">
                                          <p:stCondLst>
                                            <p:cond delay="0"/>
                                          </p:stCondLst>
                                        </p:cTn>
                                        <p:tgtEl>
                                          <p:spTgt spid="223"/>
                                        </p:tgtEl>
                                        <p:attrNameLst>
                                          <p:attrName>style.visibility</p:attrName>
                                        </p:attrNameLst>
                                      </p:cBhvr>
                                      <p:to>
                                        <p:strVal val="visible"/>
                                      </p:to>
                                    </p:set>
                                    <p:animEffect transition="in" filter="fade">
                                      <p:cBhvr>
                                        <p:cTn id="153" dur="500"/>
                                        <p:tgtEl>
                                          <p:spTgt spid="223"/>
                                        </p:tgtEl>
                                      </p:cBhvr>
                                    </p:animEffect>
                                  </p:childTnLst>
                                </p:cTn>
                              </p:par>
                              <p:par>
                                <p:cTn id="154" presetID="10" presetClass="entr" presetSubtype="0" fill="hold" nodeType="withEffect">
                                  <p:stCondLst>
                                    <p:cond delay="250"/>
                                  </p:stCondLst>
                                  <p:childTnLst>
                                    <p:set>
                                      <p:cBhvr>
                                        <p:cTn id="155" dur="1" fill="hold">
                                          <p:stCondLst>
                                            <p:cond delay="0"/>
                                          </p:stCondLst>
                                        </p:cTn>
                                        <p:tgtEl>
                                          <p:spTgt spid="224"/>
                                        </p:tgtEl>
                                        <p:attrNameLst>
                                          <p:attrName>style.visibility</p:attrName>
                                        </p:attrNameLst>
                                      </p:cBhvr>
                                      <p:to>
                                        <p:strVal val="visible"/>
                                      </p:to>
                                    </p:set>
                                    <p:animEffect transition="in" filter="fade">
                                      <p:cBhvr>
                                        <p:cTn id="156" dur="500"/>
                                        <p:tgtEl>
                                          <p:spTgt spid="224"/>
                                        </p:tgtEl>
                                      </p:cBhvr>
                                    </p:animEffect>
                                  </p:childTnLst>
                                </p:cTn>
                              </p:par>
                              <p:par>
                                <p:cTn id="157" presetID="10" presetClass="entr" presetSubtype="0" fill="hold" nodeType="withEffect">
                                  <p:stCondLst>
                                    <p:cond delay="500"/>
                                  </p:stCondLst>
                                  <p:childTnLst>
                                    <p:set>
                                      <p:cBhvr>
                                        <p:cTn id="158" dur="1" fill="hold">
                                          <p:stCondLst>
                                            <p:cond delay="0"/>
                                          </p:stCondLst>
                                        </p:cTn>
                                        <p:tgtEl>
                                          <p:spTgt spid="249"/>
                                        </p:tgtEl>
                                        <p:attrNameLst>
                                          <p:attrName>style.visibility</p:attrName>
                                        </p:attrNameLst>
                                      </p:cBhvr>
                                      <p:to>
                                        <p:strVal val="visible"/>
                                      </p:to>
                                    </p:set>
                                    <p:animEffect transition="in" filter="fade">
                                      <p:cBhvr>
                                        <p:cTn id="159" dur="500"/>
                                        <p:tgtEl>
                                          <p:spTgt spid="249"/>
                                        </p:tgtEl>
                                      </p:cBhvr>
                                    </p:animEffect>
                                  </p:childTnLst>
                                </p:cTn>
                              </p:par>
                              <p:par>
                                <p:cTn id="160" presetID="10" presetClass="entr" presetSubtype="0" fill="hold" nodeType="withEffect">
                                  <p:stCondLst>
                                    <p:cond delay="750"/>
                                  </p:stCondLst>
                                  <p:childTnLst>
                                    <p:set>
                                      <p:cBhvr>
                                        <p:cTn id="161" dur="1" fill="hold">
                                          <p:stCondLst>
                                            <p:cond delay="0"/>
                                          </p:stCondLst>
                                        </p:cTn>
                                        <p:tgtEl>
                                          <p:spTgt spid="256"/>
                                        </p:tgtEl>
                                        <p:attrNameLst>
                                          <p:attrName>style.visibility</p:attrName>
                                        </p:attrNameLst>
                                      </p:cBhvr>
                                      <p:to>
                                        <p:strVal val="visible"/>
                                      </p:to>
                                    </p:set>
                                    <p:animEffect transition="in" filter="fade">
                                      <p:cBhvr>
                                        <p:cTn id="162" dur="500"/>
                                        <p:tgtEl>
                                          <p:spTgt spid="256"/>
                                        </p:tgtEl>
                                      </p:cBhvr>
                                    </p:animEffect>
                                  </p:childTnLst>
                                </p:cTn>
                              </p:par>
                              <p:par>
                                <p:cTn id="163" presetID="10" presetClass="entr" presetSubtype="0" fill="hold" nodeType="withEffect">
                                  <p:stCondLst>
                                    <p:cond delay="750"/>
                                  </p:stCondLst>
                                  <p:childTnLst>
                                    <p:set>
                                      <p:cBhvr>
                                        <p:cTn id="164" dur="1" fill="hold">
                                          <p:stCondLst>
                                            <p:cond delay="0"/>
                                          </p:stCondLst>
                                        </p:cTn>
                                        <p:tgtEl>
                                          <p:spTgt spid="264"/>
                                        </p:tgtEl>
                                        <p:attrNameLst>
                                          <p:attrName>style.visibility</p:attrName>
                                        </p:attrNameLst>
                                      </p:cBhvr>
                                      <p:to>
                                        <p:strVal val="visible"/>
                                      </p:to>
                                    </p:set>
                                    <p:animEffect transition="in" filter="fade">
                                      <p:cBhvr>
                                        <p:cTn id="165" dur="500"/>
                                        <p:tgtEl>
                                          <p:spTgt spid="264"/>
                                        </p:tgtEl>
                                      </p:cBhvr>
                                    </p:animEffect>
                                  </p:childTnLst>
                                </p:cTn>
                              </p:par>
                            </p:childTnLst>
                          </p:cTn>
                        </p:par>
                        <p:par>
                          <p:cTn id="166" fill="hold">
                            <p:stCondLst>
                              <p:cond delay="5500"/>
                            </p:stCondLst>
                            <p:childTnLst>
                              <p:par>
                                <p:cTn id="167" presetID="10" presetClass="entr" presetSubtype="0" fill="hold" nodeType="afterEffect">
                                  <p:stCondLst>
                                    <p:cond delay="0"/>
                                  </p:stCondLst>
                                  <p:childTnLst>
                                    <p:set>
                                      <p:cBhvr>
                                        <p:cTn id="168" dur="1" fill="hold">
                                          <p:stCondLst>
                                            <p:cond delay="0"/>
                                          </p:stCondLst>
                                        </p:cTn>
                                        <p:tgtEl>
                                          <p:spTgt spid="222"/>
                                        </p:tgtEl>
                                        <p:attrNameLst>
                                          <p:attrName>style.visibility</p:attrName>
                                        </p:attrNameLst>
                                      </p:cBhvr>
                                      <p:to>
                                        <p:strVal val="visible"/>
                                      </p:to>
                                    </p:set>
                                    <p:animEffect transition="in" filter="fade">
                                      <p:cBhvr>
                                        <p:cTn id="169" dur="500"/>
                                        <p:tgtEl>
                                          <p:spTgt spid="222"/>
                                        </p:tgtEl>
                                      </p:cBhvr>
                                    </p:animEffect>
                                  </p:childTnLst>
                                </p:cTn>
                              </p:par>
                              <p:par>
                                <p:cTn id="170" presetID="10" presetClass="entr" presetSubtype="0" fill="hold" nodeType="with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fade">
                                      <p:cBhvr>
                                        <p:cTn id="1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180" grpId="0" animBg="1"/>
      <p:bldP spid="181" grpId="0"/>
      <p:bldP spid="182" grpId="0"/>
      <p:bldP spid="184" grpId="0"/>
      <p:bldP spid="185" grpId="0"/>
      <p:bldP spid="187" grpId="0" animBg="1"/>
      <p:bldP spid="189" grpId="0"/>
      <p:bldP spid="196" grpId="0" animBg="1"/>
      <p:bldP spid="197" grpId="0"/>
      <p:bldP spid="218" grpId="0" animBg="1"/>
      <p:bldP spid="219" grpId="0"/>
      <p:bldP spid="221" grpId="0" animBg="1"/>
      <p:bldP spid="235" grpId="0" animBg="1"/>
      <p:bldP spid="236" grpId="0"/>
      <p:bldP spid="237" grpId="0" animBg="1"/>
      <p:bldP spid="273" grpId="0"/>
      <p:bldP spid="73" grpId="0" animBg="1"/>
      <p:bldP spid="74" grpId="0" animBg="1"/>
      <p:bldP spid="75" grpId="0" animBg="1"/>
      <p:bldP spid="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190">
            <a:extLst>
              <a:ext uri="{FF2B5EF4-FFF2-40B4-BE49-F238E27FC236}">
                <a16:creationId xmlns:a16="http://schemas.microsoft.com/office/drawing/2014/main" id="{7E816E16-97B7-4B68-80D4-317485DF32E6}"/>
              </a:ext>
            </a:extLst>
          </p:cNvPr>
          <p:cNvSpPr txBox="1"/>
          <p:nvPr/>
        </p:nvSpPr>
        <p:spPr>
          <a:xfrm>
            <a:off x="5662434" y="2693773"/>
            <a:ext cx="1327061" cy="561211"/>
          </a:xfrm>
          <a:prstGeom prst="rect">
            <a:avLst/>
          </a:prstGeom>
          <a:noFill/>
        </p:spPr>
        <p:txBody>
          <a:bodyPr wrap="square" lIns="179285" tIns="143428" rIns="179285" bIns="143428" rtlCol="0">
            <a:spAutoFit/>
          </a:bodyPr>
          <a:lstStyle/>
          <a:p>
            <a:pPr algn="ctr">
              <a:lnSpc>
                <a:spcPct val="90000"/>
              </a:lnSpc>
              <a:spcAft>
                <a:spcPts val="588"/>
              </a:spcAft>
            </a:pPr>
            <a:r>
              <a:rPr lang="en-US" sz="980">
                <a:solidFill>
                  <a:srgbClr val="000000"/>
                </a:solidFill>
              </a:rPr>
              <a:t>Additional</a:t>
            </a:r>
            <a:br>
              <a:rPr lang="en-US" sz="980">
                <a:solidFill>
                  <a:srgbClr val="000000"/>
                </a:solidFill>
              </a:rPr>
            </a:br>
            <a:r>
              <a:rPr lang="en-US" sz="980">
                <a:solidFill>
                  <a:srgbClr val="000000"/>
                </a:solidFill>
              </a:rPr>
              <a:t>nodes needed</a:t>
            </a:r>
          </a:p>
        </p:txBody>
      </p:sp>
      <p:sp>
        <p:nvSpPr>
          <p:cNvPr id="52" name="TextBox 51">
            <a:extLst>
              <a:ext uri="{FF2B5EF4-FFF2-40B4-BE49-F238E27FC236}">
                <a16:creationId xmlns:a16="http://schemas.microsoft.com/office/drawing/2014/main" id="{04A4D99A-E1BB-4731-ADE9-242A15E2E69B}"/>
              </a:ext>
            </a:extLst>
          </p:cNvPr>
          <p:cNvSpPr txBox="1"/>
          <p:nvPr/>
        </p:nvSpPr>
        <p:spPr>
          <a:xfrm>
            <a:off x="7815924" y="2693773"/>
            <a:ext cx="1133714" cy="561211"/>
          </a:xfrm>
          <a:prstGeom prst="rect">
            <a:avLst/>
          </a:prstGeom>
          <a:noFill/>
        </p:spPr>
        <p:txBody>
          <a:bodyPr wrap="square" lIns="179285" tIns="143428" rIns="179285" bIns="143428" rtlCol="0">
            <a:spAutoFit/>
          </a:bodyPr>
          <a:lstStyle/>
          <a:p>
            <a:pPr algn="ctr">
              <a:lnSpc>
                <a:spcPct val="90000"/>
              </a:lnSpc>
              <a:spcAft>
                <a:spcPts val="588"/>
              </a:spcAft>
            </a:pPr>
            <a:r>
              <a:rPr lang="en-US" sz="980">
                <a:solidFill>
                  <a:srgbClr val="000000"/>
                </a:solidFill>
              </a:rPr>
              <a:t>Pods are in</a:t>
            </a:r>
            <a:br>
              <a:rPr lang="en-US" sz="980">
                <a:solidFill>
                  <a:srgbClr val="000000"/>
                </a:solidFill>
              </a:rPr>
            </a:br>
            <a:r>
              <a:rPr lang="en-US" sz="980">
                <a:solidFill>
                  <a:srgbClr val="000000"/>
                </a:solidFill>
              </a:rPr>
              <a:t>pending state</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Cluster </a:t>
            </a:r>
            <a:r>
              <a:rPr lang="en-US" err="1"/>
              <a:t>Autoscaler</a:t>
            </a:r>
            <a:endParaRPr lang="en-US"/>
          </a:p>
        </p:txBody>
      </p:sp>
      <p:grpSp>
        <p:nvGrpSpPr>
          <p:cNvPr id="5" name="Group 4">
            <a:extLst>
              <a:ext uri="{FF2B5EF4-FFF2-40B4-BE49-F238E27FC236}">
                <a16:creationId xmlns:a16="http://schemas.microsoft.com/office/drawing/2014/main" id="{7121AD8C-9B5E-441D-B0A3-F9DB76FF174B}"/>
              </a:ext>
            </a:extLst>
          </p:cNvPr>
          <p:cNvGrpSpPr/>
          <p:nvPr/>
        </p:nvGrpSpPr>
        <p:grpSpPr>
          <a:xfrm>
            <a:off x="8828513" y="2071243"/>
            <a:ext cx="1165352" cy="1052173"/>
            <a:chOff x="7453422" y="2641009"/>
            <a:chExt cx="1188720" cy="1073271"/>
          </a:xfrm>
        </p:grpSpPr>
        <p:sp>
          <p:nvSpPr>
            <p:cNvPr id="127" name="Rectangle: Rounded Corners 118">
              <a:extLst>
                <a:ext uri="{FF2B5EF4-FFF2-40B4-BE49-F238E27FC236}">
                  <a16:creationId xmlns:a16="http://schemas.microsoft.com/office/drawing/2014/main" id="{7AEB7D83-BCAA-49FA-A158-AB90F2B5F099}"/>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28" name="Title 1">
              <a:extLst>
                <a:ext uri="{FF2B5EF4-FFF2-40B4-BE49-F238E27FC236}">
                  <a16:creationId xmlns:a16="http://schemas.microsoft.com/office/drawing/2014/main" id="{9EEDBE50-CAF6-415B-94DA-E2E89AF7F0B0}"/>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Pod</a:t>
              </a:r>
            </a:p>
          </p:txBody>
        </p:sp>
        <p:sp>
          <p:nvSpPr>
            <p:cNvPr id="129" name="Freeform: Shape 128">
              <a:extLst>
                <a:ext uri="{FF2B5EF4-FFF2-40B4-BE49-F238E27FC236}">
                  <a16:creationId xmlns:a16="http://schemas.microsoft.com/office/drawing/2014/main" id="{F00B0421-7CA7-43E1-AC35-FE8338EEA6E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192">
                <a:defRPr/>
              </a:pPr>
              <a:endParaRPr lang="en-US" sz="1730">
                <a:solidFill>
                  <a:srgbClr val="FFFFFF"/>
                </a:solidFill>
                <a:latin typeface="Segoe UI"/>
              </a:endParaRPr>
            </a:p>
          </p:txBody>
        </p:sp>
      </p:grpSp>
      <p:grpSp>
        <p:nvGrpSpPr>
          <p:cNvPr id="131" name="Group 130">
            <a:extLst>
              <a:ext uri="{FF2B5EF4-FFF2-40B4-BE49-F238E27FC236}">
                <a16:creationId xmlns:a16="http://schemas.microsoft.com/office/drawing/2014/main" id="{5749C3BD-444A-4005-9A3B-514E8ECA6311}"/>
              </a:ext>
            </a:extLst>
          </p:cNvPr>
          <p:cNvGrpSpPr/>
          <p:nvPr/>
        </p:nvGrpSpPr>
        <p:grpSpPr>
          <a:xfrm>
            <a:off x="9874342" y="2071243"/>
            <a:ext cx="1165352" cy="1052173"/>
            <a:chOff x="7453422" y="2641009"/>
            <a:chExt cx="1188720" cy="1073271"/>
          </a:xfrm>
        </p:grpSpPr>
        <p:sp>
          <p:nvSpPr>
            <p:cNvPr id="132" name="Rectangle: Rounded Corners 118">
              <a:extLst>
                <a:ext uri="{FF2B5EF4-FFF2-40B4-BE49-F238E27FC236}">
                  <a16:creationId xmlns:a16="http://schemas.microsoft.com/office/drawing/2014/main" id="{61884EE9-82DA-49DB-8D2D-449B8392B54F}"/>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34" name="Title 1">
              <a:extLst>
                <a:ext uri="{FF2B5EF4-FFF2-40B4-BE49-F238E27FC236}">
                  <a16:creationId xmlns:a16="http://schemas.microsoft.com/office/drawing/2014/main" id="{DE8314CE-6221-44D1-845C-F0336F59DBDD}"/>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Pod</a:t>
              </a:r>
            </a:p>
          </p:txBody>
        </p:sp>
        <p:sp>
          <p:nvSpPr>
            <p:cNvPr id="135" name="Freeform: Shape 134">
              <a:extLst>
                <a:ext uri="{FF2B5EF4-FFF2-40B4-BE49-F238E27FC236}">
                  <a16:creationId xmlns:a16="http://schemas.microsoft.com/office/drawing/2014/main" id="{65B4243A-9782-41D8-8CE7-8C78738001B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192">
                <a:defRPr/>
              </a:pPr>
              <a:endParaRPr lang="en-US" sz="1730">
                <a:solidFill>
                  <a:srgbClr val="FFFFFF"/>
                </a:solidFill>
                <a:latin typeface="Segoe UI"/>
              </a:endParaRPr>
            </a:p>
          </p:txBody>
        </p:sp>
      </p:grpSp>
      <p:sp>
        <p:nvSpPr>
          <p:cNvPr id="172" name="Rectangle: Rounded Corners 171">
            <a:extLst>
              <a:ext uri="{FF2B5EF4-FFF2-40B4-BE49-F238E27FC236}">
                <a16:creationId xmlns:a16="http://schemas.microsoft.com/office/drawing/2014/main" id="{8F2562F7-61F5-4A07-985B-A420494C6099}"/>
              </a:ext>
            </a:extLst>
          </p:cNvPr>
          <p:cNvSpPr/>
          <p:nvPr/>
        </p:nvSpPr>
        <p:spPr bwMode="auto">
          <a:xfrm>
            <a:off x="6032340" y="4167700"/>
            <a:ext cx="4010675" cy="1822737"/>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37" name="Rectangle: Rounded Corners 118">
            <a:extLst>
              <a:ext uri="{FF2B5EF4-FFF2-40B4-BE49-F238E27FC236}">
                <a16:creationId xmlns:a16="http://schemas.microsoft.com/office/drawing/2014/main" id="{32BBBC06-1800-497A-BBBA-11F1BFA9B690}"/>
              </a:ext>
            </a:extLst>
          </p:cNvPr>
          <p:cNvSpPr/>
          <p:nvPr/>
        </p:nvSpPr>
        <p:spPr bwMode="auto">
          <a:xfrm>
            <a:off x="8137431" y="4642130"/>
            <a:ext cx="1707591" cy="1133585"/>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40" name="Title 1">
            <a:extLst>
              <a:ext uri="{FF2B5EF4-FFF2-40B4-BE49-F238E27FC236}">
                <a16:creationId xmlns:a16="http://schemas.microsoft.com/office/drawing/2014/main" id="{9F8E864E-905B-48B1-ABB2-CE1A2D6C1825}"/>
              </a:ext>
            </a:extLst>
          </p:cNvPr>
          <p:cNvSpPr txBox="1">
            <a:spLocks/>
          </p:cNvSpPr>
          <p:nvPr/>
        </p:nvSpPr>
        <p:spPr>
          <a:xfrm>
            <a:off x="8137431" y="4382421"/>
            <a:ext cx="116535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Node</a:t>
            </a:r>
          </a:p>
        </p:txBody>
      </p:sp>
      <p:grpSp>
        <p:nvGrpSpPr>
          <p:cNvPr id="7" name="Group 6">
            <a:extLst>
              <a:ext uri="{FF2B5EF4-FFF2-40B4-BE49-F238E27FC236}">
                <a16:creationId xmlns:a16="http://schemas.microsoft.com/office/drawing/2014/main" id="{83638070-4867-4931-B4EB-768338F8E6F5}"/>
              </a:ext>
            </a:extLst>
          </p:cNvPr>
          <p:cNvGrpSpPr/>
          <p:nvPr/>
        </p:nvGrpSpPr>
        <p:grpSpPr>
          <a:xfrm>
            <a:off x="8370760" y="4786325"/>
            <a:ext cx="537855" cy="766100"/>
            <a:chOff x="7325455" y="2089926"/>
            <a:chExt cx="548640" cy="781462"/>
          </a:xfrm>
        </p:grpSpPr>
        <p:sp>
          <p:nvSpPr>
            <p:cNvPr id="141" name="Title 1">
              <a:extLst>
                <a:ext uri="{FF2B5EF4-FFF2-40B4-BE49-F238E27FC236}">
                  <a16:creationId xmlns:a16="http://schemas.microsoft.com/office/drawing/2014/main" id="{B00750AB-37C1-46A6-AF2E-DC88C6CF00B0}"/>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Pod</a:t>
              </a:r>
            </a:p>
          </p:txBody>
        </p:sp>
        <p:sp>
          <p:nvSpPr>
            <p:cNvPr id="142" name="Rectangle: Rounded Corners 141">
              <a:extLst>
                <a:ext uri="{FF2B5EF4-FFF2-40B4-BE49-F238E27FC236}">
                  <a16:creationId xmlns:a16="http://schemas.microsoft.com/office/drawing/2014/main" id="{FF1A0F70-49A0-4793-B99A-CBB282DD270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43" name="Freeform: Shape 142">
              <a:extLst>
                <a:ext uri="{FF2B5EF4-FFF2-40B4-BE49-F238E27FC236}">
                  <a16:creationId xmlns:a16="http://schemas.microsoft.com/office/drawing/2014/main" id="{66E3E3A3-49E5-4CD8-BB69-CD506C0C09CE}"/>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19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6C64D9C0-66EF-44DB-8C9E-2DC49128FA90}"/>
              </a:ext>
            </a:extLst>
          </p:cNvPr>
          <p:cNvGrpSpPr/>
          <p:nvPr/>
        </p:nvGrpSpPr>
        <p:grpSpPr>
          <a:xfrm>
            <a:off x="9073839" y="4786325"/>
            <a:ext cx="537855" cy="766100"/>
            <a:chOff x="7325455" y="2089926"/>
            <a:chExt cx="548640" cy="781462"/>
          </a:xfrm>
        </p:grpSpPr>
        <p:sp>
          <p:nvSpPr>
            <p:cNvPr id="146" name="Title 1">
              <a:extLst>
                <a:ext uri="{FF2B5EF4-FFF2-40B4-BE49-F238E27FC236}">
                  <a16:creationId xmlns:a16="http://schemas.microsoft.com/office/drawing/2014/main" id="{869EA6E6-29ED-4005-8793-580B9DF6DA18}"/>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Pod</a:t>
              </a:r>
            </a:p>
          </p:txBody>
        </p:sp>
        <p:sp>
          <p:nvSpPr>
            <p:cNvPr id="148" name="Rectangle: Rounded Corners 147">
              <a:extLst>
                <a:ext uri="{FF2B5EF4-FFF2-40B4-BE49-F238E27FC236}">
                  <a16:creationId xmlns:a16="http://schemas.microsoft.com/office/drawing/2014/main" id="{0FF67D93-C0D0-4725-8908-C22ED6813E3C}"/>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49" name="Freeform: Shape 148">
              <a:extLst>
                <a:ext uri="{FF2B5EF4-FFF2-40B4-BE49-F238E27FC236}">
                  <a16:creationId xmlns:a16="http://schemas.microsoft.com/office/drawing/2014/main" id="{160BF018-9469-4CF3-A4F7-13D30FE4DB26}"/>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192">
                <a:defRPr/>
              </a:pPr>
              <a:endParaRPr lang="en-US" sz="1730">
                <a:solidFill>
                  <a:srgbClr val="FFFFFF"/>
                </a:solidFill>
                <a:latin typeface="Segoe UI"/>
              </a:endParaRPr>
            </a:p>
          </p:txBody>
        </p:sp>
      </p:grpSp>
      <p:sp>
        <p:nvSpPr>
          <p:cNvPr id="151" name="Rectangle: Rounded Corners 118">
            <a:extLst>
              <a:ext uri="{FF2B5EF4-FFF2-40B4-BE49-F238E27FC236}">
                <a16:creationId xmlns:a16="http://schemas.microsoft.com/office/drawing/2014/main" id="{A0A07B52-CADF-49B7-AD9D-27F87D93F741}"/>
              </a:ext>
            </a:extLst>
          </p:cNvPr>
          <p:cNvSpPr/>
          <p:nvPr/>
        </p:nvSpPr>
        <p:spPr bwMode="auto">
          <a:xfrm>
            <a:off x="6230331" y="4642130"/>
            <a:ext cx="1707591" cy="1133585"/>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54" name="Title 1">
            <a:extLst>
              <a:ext uri="{FF2B5EF4-FFF2-40B4-BE49-F238E27FC236}">
                <a16:creationId xmlns:a16="http://schemas.microsoft.com/office/drawing/2014/main" id="{FE41BBE0-FDC4-4173-8728-81C6A70DFA5D}"/>
              </a:ext>
            </a:extLst>
          </p:cNvPr>
          <p:cNvSpPr txBox="1">
            <a:spLocks/>
          </p:cNvSpPr>
          <p:nvPr/>
        </p:nvSpPr>
        <p:spPr>
          <a:xfrm>
            <a:off x="6230332" y="4382421"/>
            <a:ext cx="116535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Node</a:t>
            </a:r>
          </a:p>
        </p:txBody>
      </p:sp>
      <p:grpSp>
        <p:nvGrpSpPr>
          <p:cNvPr id="161" name="Group 160">
            <a:extLst>
              <a:ext uri="{FF2B5EF4-FFF2-40B4-BE49-F238E27FC236}">
                <a16:creationId xmlns:a16="http://schemas.microsoft.com/office/drawing/2014/main" id="{D5CE28BD-4124-4E82-8CC3-CF58EAC53BBC}"/>
              </a:ext>
            </a:extLst>
          </p:cNvPr>
          <p:cNvGrpSpPr/>
          <p:nvPr/>
        </p:nvGrpSpPr>
        <p:grpSpPr>
          <a:xfrm>
            <a:off x="6463661" y="4786325"/>
            <a:ext cx="537855" cy="766100"/>
            <a:chOff x="7325455" y="2089926"/>
            <a:chExt cx="548640" cy="781462"/>
          </a:xfrm>
        </p:grpSpPr>
        <p:sp>
          <p:nvSpPr>
            <p:cNvPr id="169" name="Title 1">
              <a:extLst>
                <a:ext uri="{FF2B5EF4-FFF2-40B4-BE49-F238E27FC236}">
                  <a16:creationId xmlns:a16="http://schemas.microsoft.com/office/drawing/2014/main" id="{A8E5C46E-503A-4C59-8794-E70A45C06687}"/>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Pod</a:t>
              </a:r>
            </a:p>
          </p:txBody>
        </p:sp>
        <p:sp>
          <p:nvSpPr>
            <p:cNvPr id="170" name="Rectangle: Rounded Corners 169">
              <a:extLst>
                <a:ext uri="{FF2B5EF4-FFF2-40B4-BE49-F238E27FC236}">
                  <a16:creationId xmlns:a16="http://schemas.microsoft.com/office/drawing/2014/main" id="{79AA0CC9-ED43-4895-8CC6-FAD51FC7E5B2}"/>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71" name="Freeform: Shape 170">
              <a:extLst>
                <a:ext uri="{FF2B5EF4-FFF2-40B4-BE49-F238E27FC236}">
                  <a16:creationId xmlns:a16="http://schemas.microsoft.com/office/drawing/2014/main" id="{BAADF71D-9A6D-4B43-9E08-FED2588D954D}"/>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192">
                <a:defRPr/>
              </a:pPr>
              <a:endParaRPr lang="en-US" sz="1730">
                <a:solidFill>
                  <a:srgbClr val="FFFFFF"/>
                </a:solidFill>
                <a:latin typeface="Segoe UI"/>
              </a:endParaRPr>
            </a:p>
          </p:txBody>
        </p:sp>
      </p:grpSp>
      <p:grpSp>
        <p:nvGrpSpPr>
          <p:cNvPr id="162" name="Group 161">
            <a:extLst>
              <a:ext uri="{FF2B5EF4-FFF2-40B4-BE49-F238E27FC236}">
                <a16:creationId xmlns:a16="http://schemas.microsoft.com/office/drawing/2014/main" id="{967B2F03-7AD5-4843-A324-9310386430F3}"/>
              </a:ext>
            </a:extLst>
          </p:cNvPr>
          <p:cNvGrpSpPr/>
          <p:nvPr/>
        </p:nvGrpSpPr>
        <p:grpSpPr>
          <a:xfrm>
            <a:off x="7166739" y="4786325"/>
            <a:ext cx="537855" cy="766100"/>
            <a:chOff x="7325455" y="2089926"/>
            <a:chExt cx="548640" cy="781462"/>
          </a:xfrm>
        </p:grpSpPr>
        <p:sp>
          <p:nvSpPr>
            <p:cNvPr id="164" name="Title 1">
              <a:extLst>
                <a:ext uri="{FF2B5EF4-FFF2-40B4-BE49-F238E27FC236}">
                  <a16:creationId xmlns:a16="http://schemas.microsoft.com/office/drawing/2014/main" id="{18602960-AF49-423D-B23C-71604D9414BE}"/>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Pod</a:t>
              </a:r>
            </a:p>
          </p:txBody>
        </p:sp>
        <p:sp>
          <p:nvSpPr>
            <p:cNvPr id="165" name="Rectangle: Rounded Corners 164">
              <a:extLst>
                <a:ext uri="{FF2B5EF4-FFF2-40B4-BE49-F238E27FC236}">
                  <a16:creationId xmlns:a16="http://schemas.microsoft.com/office/drawing/2014/main" id="{7B01FFDF-D124-4390-94D5-3FFA7BFBCBF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68" name="Freeform: Shape 167">
              <a:extLst>
                <a:ext uri="{FF2B5EF4-FFF2-40B4-BE49-F238E27FC236}">
                  <a16:creationId xmlns:a16="http://schemas.microsoft.com/office/drawing/2014/main" id="{B988296E-506C-4A31-92EB-C2506BDCF88F}"/>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192">
                <a:defRPr/>
              </a:pPr>
              <a:endParaRPr lang="en-US" sz="1730">
                <a:solidFill>
                  <a:srgbClr val="FFFFFF"/>
                </a:solidFill>
                <a:latin typeface="Segoe UI"/>
              </a:endParaRPr>
            </a:p>
          </p:txBody>
        </p:sp>
      </p:grpSp>
      <p:sp>
        <p:nvSpPr>
          <p:cNvPr id="175" name="Title 1">
            <a:extLst>
              <a:ext uri="{FF2B5EF4-FFF2-40B4-BE49-F238E27FC236}">
                <a16:creationId xmlns:a16="http://schemas.microsoft.com/office/drawing/2014/main" id="{13EBC4D4-FC62-40D0-81E1-FD75858D2FD1}"/>
              </a:ext>
            </a:extLst>
          </p:cNvPr>
          <p:cNvSpPr txBox="1">
            <a:spLocks/>
          </p:cNvSpPr>
          <p:nvPr/>
        </p:nvSpPr>
        <p:spPr>
          <a:xfrm>
            <a:off x="6032340" y="3916630"/>
            <a:ext cx="116535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AKS cluster</a:t>
            </a:r>
          </a:p>
        </p:txBody>
      </p:sp>
      <p:grpSp>
        <p:nvGrpSpPr>
          <p:cNvPr id="17" name="Group 16">
            <a:extLst>
              <a:ext uri="{FF2B5EF4-FFF2-40B4-BE49-F238E27FC236}">
                <a16:creationId xmlns:a16="http://schemas.microsoft.com/office/drawing/2014/main" id="{AD3F7F10-0467-4F9E-B8D1-84B5F70EBD84}"/>
              </a:ext>
            </a:extLst>
          </p:cNvPr>
          <p:cNvGrpSpPr/>
          <p:nvPr/>
        </p:nvGrpSpPr>
        <p:grpSpPr>
          <a:xfrm>
            <a:off x="6771697" y="1890207"/>
            <a:ext cx="1165352" cy="1233209"/>
            <a:chOff x="4013536" y="1962857"/>
            <a:chExt cx="1188720" cy="1257937"/>
          </a:xfrm>
        </p:grpSpPr>
        <p:sp>
          <p:nvSpPr>
            <p:cNvPr id="179" name="Rectangle: Rounded Corners 118">
              <a:extLst>
                <a:ext uri="{FF2B5EF4-FFF2-40B4-BE49-F238E27FC236}">
                  <a16:creationId xmlns:a16="http://schemas.microsoft.com/office/drawing/2014/main" id="{FABE21B1-D36F-49B9-A304-1583A1D58B2C}"/>
                </a:ext>
              </a:extLst>
            </p:cNvPr>
            <p:cNvSpPr/>
            <p:nvPr/>
          </p:nvSpPr>
          <p:spPr bwMode="auto">
            <a:xfrm>
              <a:off x="4227944" y="24096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80" name="Title 1">
              <a:extLst>
                <a:ext uri="{FF2B5EF4-FFF2-40B4-BE49-F238E27FC236}">
                  <a16:creationId xmlns:a16="http://schemas.microsoft.com/office/drawing/2014/main" id="{8FB34873-0394-4D1A-916B-20EF7ABF7B40}"/>
                </a:ext>
              </a:extLst>
            </p:cNvPr>
            <p:cNvSpPr txBox="1">
              <a:spLocks/>
            </p:cNvSpPr>
            <p:nvPr/>
          </p:nvSpPr>
          <p:spPr>
            <a:xfrm>
              <a:off x="4013536" y="1962857"/>
              <a:ext cx="118872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Cluster</a:t>
              </a:r>
              <a:br>
                <a:rPr lang="en-US" sz="1176" spc="0">
                  <a:solidFill>
                    <a:srgbClr val="000000"/>
                  </a:solidFill>
                  <a:latin typeface="Segoe UI Semibold" panose="020B0702040204020203" pitchFamily="34" charset="0"/>
                  <a:cs typeface="Segoe UI Semibold" panose="020B0702040204020203" pitchFamily="34" charset="0"/>
                </a:rPr>
              </a:br>
              <a:r>
                <a:rPr lang="en-US" sz="1176" spc="0" err="1">
                  <a:solidFill>
                    <a:srgbClr val="000000"/>
                  </a:solidFill>
                  <a:latin typeface="Segoe UI Semibold" panose="020B0702040204020203" pitchFamily="34" charset="0"/>
                  <a:cs typeface="Segoe UI Semibold" panose="020B0702040204020203" pitchFamily="34" charset="0"/>
                </a:rPr>
                <a:t>Autoscaler</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182" name="MiniExpand_E93A" title="Icon of a rectangle on the lower-left inside a larger rectangle with an arrow pointed to the upper-right corner">
              <a:extLst>
                <a:ext uri="{FF2B5EF4-FFF2-40B4-BE49-F238E27FC236}">
                  <a16:creationId xmlns:a16="http://schemas.microsoft.com/office/drawing/2014/main" id="{3EEBE6D5-505C-4AB3-8B28-443708A315B5}"/>
                </a:ext>
              </a:extLst>
            </p:cNvPr>
            <p:cNvSpPr>
              <a:spLocks noChangeAspect="1" noEditPoints="1"/>
            </p:cNvSpPr>
            <p:nvPr/>
          </p:nvSpPr>
          <p:spPr bwMode="auto">
            <a:xfrm>
              <a:off x="4391847" y="2632335"/>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3260FE5F-C0E3-4588-BCC6-29F63964DFB5}"/>
              </a:ext>
            </a:extLst>
          </p:cNvPr>
          <p:cNvGrpSpPr/>
          <p:nvPr/>
        </p:nvGrpSpPr>
        <p:grpSpPr>
          <a:xfrm>
            <a:off x="4925074" y="2071243"/>
            <a:ext cx="744967" cy="1052173"/>
            <a:chOff x="5469556" y="1842723"/>
            <a:chExt cx="759905" cy="1073271"/>
          </a:xfrm>
        </p:grpSpPr>
        <p:grpSp>
          <p:nvGrpSpPr>
            <p:cNvPr id="19" name="Group 18">
              <a:extLst>
                <a:ext uri="{FF2B5EF4-FFF2-40B4-BE49-F238E27FC236}">
                  <a16:creationId xmlns:a16="http://schemas.microsoft.com/office/drawing/2014/main" id="{E6394EE9-EFEE-48E6-9BE6-AA74182EB319}"/>
                </a:ext>
              </a:extLst>
            </p:cNvPr>
            <p:cNvGrpSpPr/>
            <p:nvPr/>
          </p:nvGrpSpPr>
          <p:grpSpPr>
            <a:xfrm>
              <a:off x="5583235" y="2304187"/>
              <a:ext cx="532546" cy="412457"/>
              <a:chOff x="9162785" y="2570190"/>
              <a:chExt cx="1668463" cy="1292226"/>
            </a:xfrm>
          </p:grpSpPr>
          <p:sp>
            <p:nvSpPr>
              <p:cNvPr id="183" name="Freeform 5">
                <a:extLst>
                  <a:ext uri="{FF2B5EF4-FFF2-40B4-BE49-F238E27FC236}">
                    <a16:creationId xmlns:a16="http://schemas.microsoft.com/office/drawing/2014/main" id="{1BE73CCB-16E0-4E34-AE70-4EED3D13ADA2}"/>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a:solidFill>
                    <a:srgbClr val="505050"/>
                  </a:solidFill>
                  <a:latin typeface="Segoe UI"/>
                </a:endParaRPr>
              </a:p>
            </p:txBody>
          </p:sp>
          <p:sp>
            <p:nvSpPr>
              <p:cNvPr id="184" name="Freeform 6">
                <a:extLst>
                  <a:ext uri="{FF2B5EF4-FFF2-40B4-BE49-F238E27FC236}">
                    <a16:creationId xmlns:a16="http://schemas.microsoft.com/office/drawing/2014/main" id="{010D3348-7248-4A2A-9F87-978ED747FBD9}"/>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a:solidFill>
                    <a:srgbClr val="505050"/>
                  </a:solidFill>
                  <a:latin typeface="Segoe UI"/>
                </a:endParaRPr>
              </a:p>
            </p:txBody>
          </p:sp>
        </p:grpSp>
        <p:sp>
          <p:nvSpPr>
            <p:cNvPr id="186" name="Rectangle: Rounded Corners 118">
              <a:extLst>
                <a:ext uri="{FF2B5EF4-FFF2-40B4-BE49-F238E27FC236}">
                  <a16:creationId xmlns:a16="http://schemas.microsoft.com/office/drawing/2014/main" id="{32850E4D-1BDE-48A6-B91C-2E48F2965028}"/>
                </a:ext>
              </a:extLst>
            </p:cNvPr>
            <p:cNvSpPr/>
            <p:nvPr/>
          </p:nvSpPr>
          <p:spPr bwMode="auto">
            <a:xfrm>
              <a:off x="5469556" y="21048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87" name="Title 1">
              <a:extLst>
                <a:ext uri="{FF2B5EF4-FFF2-40B4-BE49-F238E27FC236}">
                  <a16:creationId xmlns:a16="http://schemas.microsoft.com/office/drawing/2014/main" id="{5D5D6A81-CA03-46A5-A130-1EBF4792F41C}"/>
                </a:ext>
              </a:extLst>
            </p:cNvPr>
            <p:cNvSpPr txBox="1">
              <a:spLocks/>
            </p:cNvSpPr>
            <p:nvPr/>
          </p:nvSpPr>
          <p:spPr>
            <a:xfrm>
              <a:off x="5575188" y="1842723"/>
              <a:ext cx="54864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a:t>
              </a:r>
            </a:p>
          </p:txBody>
        </p:sp>
      </p:grpSp>
      <p:sp>
        <p:nvSpPr>
          <p:cNvPr id="23" name="Right Bracket 22">
            <a:extLst>
              <a:ext uri="{FF2B5EF4-FFF2-40B4-BE49-F238E27FC236}">
                <a16:creationId xmlns:a16="http://schemas.microsoft.com/office/drawing/2014/main" id="{88FD5706-1FA3-4097-A373-11331817E2CC}"/>
              </a:ext>
            </a:extLst>
          </p:cNvPr>
          <p:cNvSpPr/>
          <p:nvPr/>
        </p:nvSpPr>
        <p:spPr>
          <a:xfrm rot="5400000">
            <a:off x="9880318" y="2279240"/>
            <a:ext cx="107571" cy="2151420"/>
          </a:xfrm>
          <a:prstGeom prst="rightBracket">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cxnSp>
        <p:nvCxnSpPr>
          <p:cNvPr id="30" name="Straight Arrow Connector 29">
            <a:extLst>
              <a:ext uri="{FF2B5EF4-FFF2-40B4-BE49-F238E27FC236}">
                <a16:creationId xmlns:a16="http://schemas.microsoft.com/office/drawing/2014/main" id="{01624370-C222-4CC9-90FE-B55E8322A043}"/>
              </a:ext>
            </a:extLst>
          </p:cNvPr>
          <p:cNvCxnSpPr>
            <a:cxnSpLocks/>
            <a:endCxn id="179" idx="3"/>
          </p:cNvCxnSpPr>
          <p:nvPr/>
        </p:nvCxnSpPr>
        <p:spPr>
          <a:xfrm flipH="1">
            <a:off x="7726857" y="2725810"/>
            <a:ext cx="13118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47BFB0D-E8DD-449E-964D-9DF813D0D23D}"/>
              </a:ext>
            </a:extLst>
          </p:cNvPr>
          <p:cNvCxnSpPr>
            <a:cxnSpLocks/>
            <a:stCxn id="179" idx="1"/>
            <a:endCxn id="186" idx="3"/>
          </p:cNvCxnSpPr>
          <p:nvPr/>
        </p:nvCxnSpPr>
        <p:spPr>
          <a:xfrm flipH="1">
            <a:off x="5670041" y="2725810"/>
            <a:ext cx="131185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77D98D-9E69-4D11-9F0D-685D567F4098}"/>
              </a:ext>
            </a:extLst>
          </p:cNvPr>
          <p:cNvCxnSpPr>
            <a:cxnSpLocks/>
          </p:cNvCxnSpPr>
          <p:nvPr/>
        </p:nvCxnSpPr>
        <p:spPr>
          <a:xfrm rot="16200000" flipH="1" flipV="1">
            <a:off x="8963431" y="3666861"/>
            <a:ext cx="1233395" cy="717140"/>
          </a:xfrm>
          <a:prstGeom prst="bentConnector3">
            <a:avLst>
              <a:gd name="adj1" fmla="val 253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7CD6295-1F39-4A2B-83CE-661B1405C282}"/>
              </a:ext>
            </a:extLst>
          </p:cNvPr>
          <p:cNvCxnSpPr>
            <a:cxnSpLocks/>
          </p:cNvCxnSpPr>
          <p:nvPr/>
        </p:nvCxnSpPr>
        <p:spPr>
          <a:xfrm rot="16200000" flipH="1">
            <a:off x="6286228" y="2134743"/>
            <a:ext cx="1518715" cy="3496057"/>
          </a:xfrm>
          <a:prstGeom prst="bentConnector3">
            <a:avLst>
              <a:gd name="adj1" fmla="val 3958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88CCCC57-4FCF-4A26-9E6F-E5CA73BD6606}"/>
              </a:ext>
            </a:extLst>
          </p:cNvPr>
          <p:cNvSpPr/>
          <p:nvPr/>
        </p:nvSpPr>
        <p:spPr bwMode="auto">
          <a:xfrm>
            <a:off x="8248317" y="2356964"/>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92" name="Oval 191">
            <a:extLst>
              <a:ext uri="{FF2B5EF4-FFF2-40B4-BE49-F238E27FC236}">
                <a16:creationId xmlns:a16="http://schemas.microsoft.com/office/drawing/2014/main" id="{16E7634E-58A6-4076-80D3-F4830746EAE3}"/>
              </a:ext>
            </a:extLst>
          </p:cNvPr>
          <p:cNvSpPr/>
          <p:nvPr/>
        </p:nvSpPr>
        <p:spPr bwMode="auto">
          <a:xfrm>
            <a:off x="6191501" y="2356964"/>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93" name="Oval 192">
            <a:extLst>
              <a:ext uri="{FF2B5EF4-FFF2-40B4-BE49-F238E27FC236}">
                <a16:creationId xmlns:a16="http://schemas.microsoft.com/office/drawing/2014/main" id="{617691D9-4919-4526-9EC9-8969EB2D740E}"/>
              </a:ext>
            </a:extLst>
          </p:cNvPr>
          <p:cNvSpPr/>
          <p:nvPr/>
        </p:nvSpPr>
        <p:spPr bwMode="auto">
          <a:xfrm>
            <a:off x="7839407" y="335596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94" name="TextBox 193">
            <a:extLst>
              <a:ext uri="{FF2B5EF4-FFF2-40B4-BE49-F238E27FC236}">
                <a16:creationId xmlns:a16="http://schemas.microsoft.com/office/drawing/2014/main" id="{134A5640-9C52-43A3-A71F-310DF6A8A56B}"/>
              </a:ext>
            </a:extLst>
          </p:cNvPr>
          <p:cNvSpPr txBox="1"/>
          <p:nvPr/>
        </p:nvSpPr>
        <p:spPr>
          <a:xfrm>
            <a:off x="7310341" y="3699464"/>
            <a:ext cx="1327061" cy="425434"/>
          </a:xfrm>
          <a:prstGeom prst="rect">
            <a:avLst/>
          </a:prstGeom>
          <a:noFill/>
        </p:spPr>
        <p:txBody>
          <a:bodyPr wrap="square" lIns="179285" tIns="143428" rIns="179285" bIns="143428" rtlCol="0">
            <a:spAutoFit/>
          </a:bodyPr>
          <a:lstStyle/>
          <a:p>
            <a:pPr algn="ctr">
              <a:lnSpc>
                <a:spcPct val="90000"/>
              </a:lnSpc>
              <a:spcAft>
                <a:spcPts val="588"/>
              </a:spcAft>
            </a:pPr>
            <a:r>
              <a:rPr lang="en-US" sz="980">
                <a:solidFill>
                  <a:srgbClr val="000000"/>
                </a:solidFill>
              </a:rPr>
              <a:t>Node is granted</a:t>
            </a:r>
          </a:p>
        </p:txBody>
      </p:sp>
      <p:sp>
        <p:nvSpPr>
          <p:cNvPr id="195" name="Oval 194">
            <a:extLst>
              <a:ext uri="{FF2B5EF4-FFF2-40B4-BE49-F238E27FC236}">
                <a16:creationId xmlns:a16="http://schemas.microsoft.com/office/drawing/2014/main" id="{D3D7B61D-B4A9-4FBD-A8B3-F1591B5F9DB8}"/>
              </a:ext>
            </a:extLst>
          </p:cNvPr>
          <p:cNvSpPr/>
          <p:nvPr/>
        </p:nvSpPr>
        <p:spPr bwMode="auto">
          <a:xfrm>
            <a:off x="9795041" y="358564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96" name="TextBox 195">
            <a:extLst>
              <a:ext uri="{FF2B5EF4-FFF2-40B4-BE49-F238E27FC236}">
                <a16:creationId xmlns:a16="http://schemas.microsoft.com/office/drawing/2014/main" id="{3A2F99EA-D9F5-4296-A2D6-5FC377345CB4}"/>
              </a:ext>
            </a:extLst>
          </p:cNvPr>
          <p:cNvSpPr txBox="1"/>
          <p:nvPr/>
        </p:nvSpPr>
        <p:spPr>
          <a:xfrm>
            <a:off x="10068747" y="3440794"/>
            <a:ext cx="963254" cy="561211"/>
          </a:xfrm>
          <a:prstGeom prst="rect">
            <a:avLst/>
          </a:prstGeom>
          <a:noFill/>
        </p:spPr>
        <p:txBody>
          <a:bodyPr wrap="square" lIns="89642" tIns="143428" rIns="89642" bIns="143428" rtlCol="0">
            <a:spAutoFit/>
          </a:bodyPr>
          <a:lstStyle/>
          <a:p>
            <a:pPr>
              <a:lnSpc>
                <a:spcPct val="90000"/>
              </a:lnSpc>
              <a:spcAft>
                <a:spcPts val="588"/>
              </a:spcAft>
            </a:pPr>
            <a:r>
              <a:rPr lang="en-US" sz="980">
                <a:solidFill>
                  <a:srgbClr val="000000"/>
                </a:solidFill>
              </a:rPr>
              <a:t>Pending pods </a:t>
            </a:r>
            <a:br>
              <a:rPr lang="en-US" sz="980">
                <a:solidFill>
                  <a:srgbClr val="000000"/>
                </a:solidFill>
              </a:rPr>
            </a:br>
            <a:r>
              <a:rPr lang="en-US" sz="980">
                <a:solidFill>
                  <a:srgbClr val="000000"/>
                </a:solidFill>
              </a:rPr>
              <a:t>are scheduled</a:t>
            </a:r>
          </a:p>
        </p:txBody>
      </p:sp>
      <p:sp>
        <p:nvSpPr>
          <p:cNvPr id="4" name="Rectangle 3">
            <a:extLst>
              <a:ext uri="{FF2B5EF4-FFF2-40B4-BE49-F238E27FC236}">
                <a16:creationId xmlns:a16="http://schemas.microsoft.com/office/drawing/2014/main" id="{92918E56-0976-45C7-9828-8C0A5AE6DABD}"/>
              </a:ext>
            </a:extLst>
          </p:cNvPr>
          <p:cNvSpPr/>
          <p:nvPr/>
        </p:nvSpPr>
        <p:spPr>
          <a:xfrm>
            <a:off x="455995" y="1034108"/>
            <a:ext cx="10673709" cy="573280"/>
          </a:xfrm>
          <a:prstGeom prst="rect">
            <a:avLst/>
          </a:prstGeom>
        </p:spPr>
        <p:txBody>
          <a:bodyPr wrap="square" lIns="0">
            <a:spAutoFit/>
          </a:bodyPr>
          <a:lstStyle/>
          <a:p>
            <a:r>
              <a:rPr lang="en-US" sz="1568" i="1"/>
              <a:t>The cluster </a:t>
            </a:r>
            <a:r>
              <a:rPr lang="en-US" sz="1568" i="1" err="1"/>
              <a:t>autoscaler</a:t>
            </a:r>
            <a:r>
              <a:rPr lang="en-US" sz="1568" i="1"/>
              <a:t> watches for pods that can't be scheduled on nodes because of </a:t>
            </a:r>
            <a:br>
              <a:rPr lang="en-US" sz="1568" i="1"/>
            </a:br>
            <a:r>
              <a:rPr lang="en-US" sz="1568" i="1"/>
              <a:t>resource constraints. The cluster then automatically increases the number of nodes.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55995" y="1967258"/>
            <a:ext cx="3316772" cy="633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a:defRPr/>
            </a:pPr>
            <a:r>
              <a:rPr lang="en-US" sz="1372" b="0" spc="0">
                <a:solidFill>
                  <a:srgbClr val="0078D4"/>
                </a:solidFill>
                <a:latin typeface="Segoe UI" panose="020B0502040204020203" pitchFamily="34" charset="0"/>
              </a:rPr>
              <a:t>͏HPA obtains resource metrics and compares them to user-specified threshold</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55995" y="2787358"/>
            <a:ext cx="3316772"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2"/>
              <a:defRPr/>
            </a:pPr>
            <a:r>
              <a:rPr lang="en-US" sz="1372" b="0" spc="0">
                <a:solidFill>
                  <a:srgbClr val="0078D4"/>
                </a:solidFill>
                <a:latin typeface="Segoe UI" panose="020B0502040204020203" pitchFamily="34" charset="0"/>
              </a:rPr>
              <a:t>͏HPA evaluates whether user specified threshold is met or not</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55995" y="3396248"/>
            <a:ext cx="3316772"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3"/>
              <a:defRPr/>
            </a:pPr>
            <a:r>
              <a:rPr lang="en-US" sz="1372" b="0" spc="0">
                <a:solidFill>
                  <a:srgbClr val="0078D4"/>
                </a:solidFill>
                <a:latin typeface="Segoe UI" panose="020B0502040204020203" pitchFamily="34" charset="0"/>
              </a:rPr>
              <a:t>͏HPA increases/decreases the replicas based on the specified threshold</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55995" y="4005140"/>
            <a:ext cx="3409838"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buFont typeface="+mj-lt"/>
              <a:buAutoNum type="arabicPeriod" startAt="4"/>
              <a:defRPr/>
            </a:pPr>
            <a:r>
              <a:rPr lang="en-US" sz="1372" b="0" spc="0">
                <a:solidFill>
                  <a:srgbClr val="0078D4"/>
                </a:solidFill>
                <a:latin typeface="Segoe UI" panose="020B0502040204020203" pitchFamily="34" charset="0"/>
              </a:rPr>
              <a:t>͏The Deployment controller adjusts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the deployment based on increase/decrease in replicas</a:t>
            </a:r>
          </a:p>
        </p:txBody>
      </p:sp>
    </p:spTree>
    <p:extLst>
      <p:ext uri="{BB962C8B-B14F-4D97-AF65-F5344CB8AC3E}">
        <p14:creationId xmlns:p14="http://schemas.microsoft.com/office/powerpoint/2010/main" val="171216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90"/>
                                        </p:tgtEl>
                                        <p:attrNameLst>
                                          <p:attrName>style.visibility</p:attrName>
                                        </p:attrNameLst>
                                      </p:cBhvr>
                                      <p:to>
                                        <p:strVal val="visible"/>
                                      </p:to>
                                    </p:set>
                                    <p:animEffect transition="in" filter="fade">
                                      <p:cBhvr>
                                        <p:cTn id="21" dur="500"/>
                                        <p:tgtEl>
                                          <p:spTgt spid="190"/>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22" presetClass="entr" presetSubtype="2" fill="hold" nodeType="withEffect">
                                  <p:stCondLst>
                                    <p:cond delay="0"/>
                                  </p:stCondLst>
                                  <p:childTnLst>
                                    <p:set>
                                      <p:cBhvr>
                                        <p:cTn id="35" dur="1" fill="hold">
                                          <p:stCondLst>
                                            <p:cond delay="0"/>
                                          </p:stCondLst>
                                        </p:cTn>
                                        <p:tgtEl>
                                          <p:spTgt spid="189"/>
                                        </p:tgtEl>
                                        <p:attrNameLst>
                                          <p:attrName>style.visibility</p:attrName>
                                        </p:attrNameLst>
                                      </p:cBhvr>
                                      <p:to>
                                        <p:strVal val="visible"/>
                                      </p:to>
                                    </p:set>
                                    <p:animEffect transition="in" filter="wipe(right)">
                                      <p:cBhvr>
                                        <p:cTn id="36" dur="500"/>
                                        <p:tgtEl>
                                          <p:spTgt spid="18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92"/>
                                        </p:tgtEl>
                                        <p:attrNameLst>
                                          <p:attrName>style.visibility</p:attrName>
                                        </p:attrNameLst>
                                      </p:cBhvr>
                                      <p:to>
                                        <p:strVal val="visible"/>
                                      </p:to>
                                    </p:set>
                                    <p:animEffect transition="in" filter="fade">
                                      <p:cBhvr>
                                        <p:cTn id="39" dur="500"/>
                                        <p:tgtEl>
                                          <p:spTgt spid="192"/>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91"/>
                                        </p:tgtEl>
                                        <p:attrNameLst>
                                          <p:attrName>style.visibility</p:attrName>
                                        </p:attrNameLst>
                                      </p:cBhvr>
                                      <p:to>
                                        <p:strVal val="visible"/>
                                      </p:to>
                                    </p:set>
                                    <p:animEffect transition="in" filter="fade">
                                      <p:cBhvr>
                                        <p:cTn id="42" dur="500"/>
                                        <p:tgtEl>
                                          <p:spTgt spid="191"/>
                                        </p:tgtEl>
                                      </p:cBhvr>
                                    </p:animEffect>
                                  </p:childTnLst>
                                </p:cTn>
                              </p:par>
                            </p:childTnLst>
                          </p:cTn>
                        </p:par>
                        <p:par>
                          <p:cTn id="43" fill="hold">
                            <p:stCondLst>
                              <p:cond delay="750"/>
                            </p:stCondLst>
                            <p:childTnLst>
                              <p:par>
                                <p:cTn id="44" presetID="10" presetClass="entr" presetSubtype="0"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fade">
                                      <p:cBhvr>
                                        <p:cTn id="54" dur="500"/>
                                        <p:tgtEl>
                                          <p:spTgt spid="17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anim calcmode="lin" valueType="num">
                                      <p:cBhvr>
                                        <p:cTn id="57" dur="500" fill="hold"/>
                                        <p:tgtEl>
                                          <p:spTgt spid="172"/>
                                        </p:tgtEl>
                                        <p:attrNameLst>
                                          <p:attrName>ppt_w</p:attrName>
                                        </p:attrNameLst>
                                      </p:cBhvr>
                                      <p:tavLst>
                                        <p:tav tm="0">
                                          <p:val>
                                            <p:fltVal val="0"/>
                                          </p:val>
                                        </p:tav>
                                        <p:tav tm="100000">
                                          <p:val>
                                            <p:strVal val="#ppt_w"/>
                                          </p:val>
                                        </p:tav>
                                      </p:tavLst>
                                    </p:anim>
                                    <p:anim calcmode="lin" valueType="num">
                                      <p:cBhvr>
                                        <p:cTn id="58" dur="500" fill="hold"/>
                                        <p:tgtEl>
                                          <p:spTgt spid="172"/>
                                        </p:tgtEl>
                                        <p:attrNameLst>
                                          <p:attrName>ppt_h</p:attrName>
                                        </p:attrNameLst>
                                      </p:cBhvr>
                                      <p:tavLst>
                                        <p:tav tm="0">
                                          <p:val>
                                            <p:fltVal val="0"/>
                                          </p:val>
                                        </p:tav>
                                        <p:tav tm="100000">
                                          <p:val>
                                            <p:strVal val="#ppt_h"/>
                                          </p:val>
                                        </p:tav>
                                      </p:tavLst>
                                    </p:anim>
                                    <p:animEffect transition="in" filter="fade">
                                      <p:cBhvr>
                                        <p:cTn id="59" dur="500"/>
                                        <p:tgtEl>
                                          <p:spTgt spid="172"/>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1"/>
                                        </p:tgtEl>
                                        <p:attrNameLst>
                                          <p:attrName>style.visibility</p:attrName>
                                        </p:attrNameLst>
                                      </p:cBhvr>
                                      <p:to>
                                        <p:strVal val="visible"/>
                                      </p:to>
                                    </p:set>
                                    <p:anim calcmode="lin" valueType="num">
                                      <p:cBhvr>
                                        <p:cTn id="66" dur="500" fill="hold"/>
                                        <p:tgtEl>
                                          <p:spTgt spid="151"/>
                                        </p:tgtEl>
                                        <p:attrNameLst>
                                          <p:attrName>ppt_w</p:attrName>
                                        </p:attrNameLst>
                                      </p:cBhvr>
                                      <p:tavLst>
                                        <p:tav tm="0">
                                          <p:val>
                                            <p:fltVal val="0"/>
                                          </p:val>
                                        </p:tav>
                                        <p:tav tm="100000">
                                          <p:val>
                                            <p:strVal val="#ppt_w"/>
                                          </p:val>
                                        </p:tav>
                                      </p:tavLst>
                                    </p:anim>
                                    <p:anim calcmode="lin" valueType="num">
                                      <p:cBhvr>
                                        <p:cTn id="67" dur="500" fill="hold"/>
                                        <p:tgtEl>
                                          <p:spTgt spid="151"/>
                                        </p:tgtEl>
                                        <p:attrNameLst>
                                          <p:attrName>ppt_h</p:attrName>
                                        </p:attrNameLst>
                                      </p:cBhvr>
                                      <p:tavLst>
                                        <p:tav tm="0">
                                          <p:val>
                                            <p:fltVal val="0"/>
                                          </p:val>
                                        </p:tav>
                                        <p:tav tm="100000">
                                          <p:val>
                                            <p:strVal val="#ppt_h"/>
                                          </p:val>
                                        </p:tav>
                                      </p:tavLst>
                                    </p:anim>
                                    <p:animEffect transition="in" filter="fade">
                                      <p:cBhvr>
                                        <p:cTn id="68" dur="500"/>
                                        <p:tgtEl>
                                          <p:spTgt spid="151"/>
                                        </p:tgtEl>
                                      </p:cBhvr>
                                    </p:animEffect>
                                  </p:childTnLst>
                                </p:cTn>
                              </p:par>
                            </p:childTnLst>
                          </p:cTn>
                        </p:par>
                        <p:par>
                          <p:cTn id="69" fill="hold">
                            <p:stCondLst>
                              <p:cond delay="1000"/>
                            </p:stCondLst>
                            <p:childTnLst>
                              <p:par>
                                <p:cTn id="70" presetID="53" presetClass="entr" presetSubtype="16" fill="hold" nodeType="afterEffect">
                                  <p:stCondLst>
                                    <p:cond delay="0"/>
                                  </p:stCondLst>
                                  <p:childTnLst>
                                    <p:set>
                                      <p:cBhvr>
                                        <p:cTn id="71" dur="1" fill="hold">
                                          <p:stCondLst>
                                            <p:cond delay="0"/>
                                          </p:stCondLst>
                                        </p:cTn>
                                        <p:tgtEl>
                                          <p:spTgt spid="161"/>
                                        </p:tgtEl>
                                        <p:attrNameLst>
                                          <p:attrName>style.visibility</p:attrName>
                                        </p:attrNameLst>
                                      </p:cBhvr>
                                      <p:to>
                                        <p:strVal val="visible"/>
                                      </p:to>
                                    </p:set>
                                    <p:anim calcmode="lin" valueType="num">
                                      <p:cBhvr>
                                        <p:cTn id="72" dur="500" fill="hold"/>
                                        <p:tgtEl>
                                          <p:spTgt spid="161"/>
                                        </p:tgtEl>
                                        <p:attrNameLst>
                                          <p:attrName>ppt_w</p:attrName>
                                        </p:attrNameLst>
                                      </p:cBhvr>
                                      <p:tavLst>
                                        <p:tav tm="0">
                                          <p:val>
                                            <p:fltVal val="0"/>
                                          </p:val>
                                        </p:tav>
                                        <p:tav tm="100000">
                                          <p:val>
                                            <p:strVal val="#ppt_w"/>
                                          </p:val>
                                        </p:tav>
                                      </p:tavLst>
                                    </p:anim>
                                    <p:anim calcmode="lin" valueType="num">
                                      <p:cBhvr>
                                        <p:cTn id="73" dur="500" fill="hold"/>
                                        <p:tgtEl>
                                          <p:spTgt spid="161"/>
                                        </p:tgtEl>
                                        <p:attrNameLst>
                                          <p:attrName>ppt_h</p:attrName>
                                        </p:attrNameLst>
                                      </p:cBhvr>
                                      <p:tavLst>
                                        <p:tav tm="0">
                                          <p:val>
                                            <p:fltVal val="0"/>
                                          </p:val>
                                        </p:tav>
                                        <p:tav tm="100000">
                                          <p:val>
                                            <p:strVal val="#ppt_h"/>
                                          </p:val>
                                        </p:tav>
                                      </p:tavLst>
                                    </p:anim>
                                    <p:animEffect transition="in" filter="fade">
                                      <p:cBhvr>
                                        <p:cTn id="74" dur="500"/>
                                        <p:tgtEl>
                                          <p:spTgt spid="161"/>
                                        </p:tgtEl>
                                      </p:cBhvr>
                                    </p:animEffect>
                                  </p:childTnLst>
                                </p:cTn>
                              </p:par>
                            </p:childTnLst>
                          </p:cTn>
                        </p:par>
                        <p:par>
                          <p:cTn id="75" fill="hold">
                            <p:stCondLst>
                              <p:cond delay="1500"/>
                            </p:stCondLst>
                            <p:childTnLst>
                              <p:par>
                                <p:cTn id="76" presetID="53" presetClass="entr" presetSubtype="16" fill="hold" nodeType="afterEffect">
                                  <p:stCondLst>
                                    <p:cond delay="0"/>
                                  </p:stCondLst>
                                  <p:childTnLst>
                                    <p:set>
                                      <p:cBhvr>
                                        <p:cTn id="77" dur="1" fill="hold">
                                          <p:stCondLst>
                                            <p:cond delay="0"/>
                                          </p:stCondLst>
                                        </p:cTn>
                                        <p:tgtEl>
                                          <p:spTgt spid="162"/>
                                        </p:tgtEl>
                                        <p:attrNameLst>
                                          <p:attrName>style.visibility</p:attrName>
                                        </p:attrNameLst>
                                      </p:cBhvr>
                                      <p:to>
                                        <p:strVal val="visible"/>
                                      </p:to>
                                    </p:set>
                                    <p:anim calcmode="lin" valueType="num">
                                      <p:cBhvr>
                                        <p:cTn id="78" dur="500" fill="hold"/>
                                        <p:tgtEl>
                                          <p:spTgt spid="162"/>
                                        </p:tgtEl>
                                        <p:attrNameLst>
                                          <p:attrName>ppt_w</p:attrName>
                                        </p:attrNameLst>
                                      </p:cBhvr>
                                      <p:tavLst>
                                        <p:tav tm="0">
                                          <p:val>
                                            <p:fltVal val="0"/>
                                          </p:val>
                                        </p:tav>
                                        <p:tav tm="100000">
                                          <p:val>
                                            <p:strVal val="#ppt_w"/>
                                          </p:val>
                                        </p:tav>
                                      </p:tavLst>
                                    </p:anim>
                                    <p:anim calcmode="lin" valueType="num">
                                      <p:cBhvr>
                                        <p:cTn id="79" dur="500" fill="hold"/>
                                        <p:tgtEl>
                                          <p:spTgt spid="162"/>
                                        </p:tgtEl>
                                        <p:attrNameLst>
                                          <p:attrName>ppt_h</p:attrName>
                                        </p:attrNameLst>
                                      </p:cBhvr>
                                      <p:tavLst>
                                        <p:tav tm="0">
                                          <p:val>
                                            <p:fltVal val="0"/>
                                          </p:val>
                                        </p:tav>
                                        <p:tav tm="100000">
                                          <p:val>
                                            <p:strVal val="#ppt_h"/>
                                          </p:val>
                                        </p:tav>
                                      </p:tavLst>
                                    </p:anim>
                                    <p:animEffect transition="in" filter="fade">
                                      <p:cBhvr>
                                        <p:cTn id="80" dur="500"/>
                                        <p:tgtEl>
                                          <p:spTgt spid="162"/>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3"/>
                                        </p:tgtEl>
                                        <p:attrNameLst>
                                          <p:attrName>style.visibility</p:attrName>
                                        </p:attrNameLst>
                                      </p:cBhvr>
                                      <p:to>
                                        <p:strVal val="visible"/>
                                      </p:to>
                                    </p:set>
                                    <p:animEffect transition="in" filter="fade">
                                      <p:cBhvr>
                                        <p:cTn id="87" dur="500"/>
                                        <p:tgtEl>
                                          <p:spTgt spid="1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4"/>
                                        </p:tgtEl>
                                        <p:attrNameLst>
                                          <p:attrName>style.visibility</p:attrName>
                                        </p:attrNameLst>
                                      </p:cBhvr>
                                      <p:to>
                                        <p:strVal val="visible"/>
                                      </p:to>
                                    </p:set>
                                    <p:animEffect transition="in" filter="fade">
                                      <p:cBhvr>
                                        <p:cTn id="90" dur="500"/>
                                        <p:tgtEl>
                                          <p:spTgt spid="194"/>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140"/>
                                        </p:tgtEl>
                                        <p:attrNameLst>
                                          <p:attrName>style.visibility</p:attrName>
                                        </p:attrNameLst>
                                      </p:cBhvr>
                                      <p:to>
                                        <p:strVal val="visible"/>
                                      </p:to>
                                    </p:set>
                                    <p:animEffect transition="in" filter="fade">
                                      <p:cBhvr>
                                        <p:cTn id="94" dur="500"/>
                                        <p:tgtEl>
                                          <p:spTgt spid="14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37"/>
                                        </p:tgtEl>
                                        <p:attrNameLst>
                                          <p:attrName>style.visibility</p:attrName>
                                        </p:attrNameLst>
                                      </p:cBhvr>
                                      <p:to>
                                        <p:strVal val="visible"/>
                                      </p:to>
                                    </p:set>
                                    <p:anim calcmode="lin" valueType="num">
                                      <p:cBhvr>
                                        <p:cTn id="97" dur="500" fill="hold"/>
                                        <p:tgtEl>
                                          <p:spTgt spid="137"/>
                                        </p:tgtEl>
                                        <p:attrNameLst>
                                          <p:attrName>ppt_w</p:attrName>
                                        </p:attrNameLst>
                                      </p:cBhvr>
                                      <p:tavLst>
                                        <p:tav tm="0">
                                          <p:val>
                                            <p:fltVal val="0"/>
                                          </p:val>
                                        </p:tav>
                                        <p:tav tm="100000">
                                          <p:val>
                                            <p:strVal val="#ppt_w"/>
                                          </p:val>
                                        </p:tav>
                                      </p:tavLst>
                                    </p:anim>
                                    <p:anim calcmode="lin" valueType="num">
                                      <p:cBhvr>
                                        <p:cTn id="98" dur="500" fill="hold"/>
                                        <p:tgtEl>
                                          <p:spTgt spid="137"/>
                                        </p:tgtEl>
                                        <p:attrNameLst>
                                          <p:attrName>ppt_h</p:attrName>
                                        </p:attrNameLst>
                                      </p:cBhvr>
                                      <p:tavLst>
                                        <p:tav tm="0">
                                          <p:val>
                                            <p:fltVal val="0"/>
                                          </p:val>
                                        </p:tav>
                                        <p:tav tm="100000">
                                          <p:val>
                                            <p:strVal val="#ppt_h"/>
                                          </p:val>
                                        </p:tav>
                                      </p:tavLst>
                                    </p:anim>
                                    <p:animEffect transition="in" filter="fade">
                                      <p:cBhvr>
                                        <p:cTn id="99" dur="500"/>
                                        <p:tgtEl>
                                          <p:spTgt spid="137"/>
                                        </p:tgtEl>
                                      </p:cBhvr>
                                    </p:animEffect>
                                  </p:childTnLst>
                                </p:cTn>
                              </p:par>
                            </p:childTnLst>
                          </p:cTn>
                        </p:par>
                        <p:par>
                          <p:cTn id="100" fill="hold">
                            <p:stCondLst>
                              <p:cond delay="3000"/>
                            </p:stCondLst>
                            <p:childTnLst>
                              <p:par>
                                <p:cTn id="101" presetID="53" presetClass="entr" presetSubtype="16"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 calcmode="lin" valueType="num">
                                      <p:cBhvr>
                                        <p:cTn id="103" dur="500" fill="hold"/>
                                        <p:tgtEl>
                                          <p:spTgt spid="7"/>
                                        </p:tgtEl>
                                        <p:attrNameLst>
                                          <p:attrName>ppt_w</p:attrName>
                                        </p:attrNameLst>
                                      </p:cBhvr>
                                      <p:tavLst>
                                        <p:tav tm="0">
                                          <p:val>
                                            <p:fltVal val="0"/>
                                          </p:val>
                                        </p:tav>
                                        <p:tav tm="100000">
                                          <p:val>
                                            <p:strVal val="#ppt_w"/>
                                          </p:val>
                                        </p:tav>
                                      </p:tavLst>
                                    </p:anim>
                                    <p:anim calcmode="lin" valueType="num">
                                      <p:cBhvr>
                                        <p:cTn id="104" dur="500" fill="hold"/>
                                        <p:tgtEl>
                                          <p:spTgt spid="7"/>
                                        </p:tgtEl>
                                        <p:attrNameLst>
                                          <p:attrName>ppt_h</p:attrName>
                                        </p:attrNameLst>
                                      </p:cBhvr>
                                      <p:tavLst>
                                        <p:tav tm="0">
                                          <p:val>
                                            <p:fltVal val="0"/>
                                          </p:val>
                                        </p:tav>
                                        <p:tav tm="100000">
                                          <p:val>
                                            <p:strVal val="#ppt_h"/>
                                          </p:val>
                                        </p:tav>
                                      </p:tavLst>
                                    </p:anim>
                                    <p:animEffect transition="in" filter="fade">
                                      <p:cBhvr>
                                        <p:cTn id="105" dur="500"/>
                                        <p:tgtEl>
                                          <p:spTgt spid="7"/>
                                        </p:tgtEl>
                                      </p:cBhvr>
                                    </p:animEffect>
                                  </p:childTnLst>
                                </p:cTn>
                              </p:par>
                            </p:childTnLst>
                          </p:cTn>
                        </p:par>
                        <p:par>
                          <p:cTn id="106" fill="hold">
                            <p:stCondLst>
                              <p:cond delay="350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500" fill="hold"/>
                                        <p:tgtEl>
                                          <p:spTgt spid="145"/>
                                        </p:tgtEl>
                                        <p:attrNameLst>
                                          <p:attrName>ppt_w</p:attrName>
                                        </p:attrNameLst>
                                      </p:cBhvr>
                                      <p:tavLst>
                                        <p:tav tm="0">
                                          <p:val>
                                            <p:fltVal val="0"/>
                                          </p:val>
                                        </p:tav>
                                        <p:tav tm="100000">
                                          <p:val>
                                            <p:strVal val="#ppt_w"/>
                                          </p:val>
                                        </p:tav>
                                      </p:tavLst>
                                    </p:anim>
                                    <p:anim calcmode="lin" valueType="num">
                                      <p:cBhvr>
                                        <p:cTn id="110" dur="500" fill="hold"/>
                                        <p:tgtEl>
                                          <p:spTgt spid="145"/>
                                        </p:tgtEl>
                                        <p:attrNameLst>
                                          <p:attrName>ppt_h</p:attrName>
                                        </p:attrNameLst>
                                      </p:cBhvr>
                                      <p:tavLst>
                                        <p:tav tm="0">
                                          <p:val>
                                            <p:fltVal val="0"/>
                                          </p:val>
                                        </p:tav>
                                        <p:tav tm="100000">
                                          <p:val>
                                            <p:strVal val="#ppt_h"/>
                                          </p:val>
                                        </p:tav>
                                      </p:tavLst>
                                    </p:anim>
                                    <p:animEffect transition="in" filter="fade">
                                      <p:cBhvr>
                                        <p:cTn id="111" dur="500"/>
                                        <p:tgtEl>
                                          <p:spTgt spid="14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left)">
                                      <p:cBhvr>
                                        <p:cTn id="119" dur="500"/>
                                        <p:tgtEl>
                                          <p:spTgt spid="23"/>
                                        </p:tgtEl>
                                      </p:cBhvr>
                                    </p:animEffec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95"/>
                                        </p:tgtEl>
                                        <p:attrNameLst>
                                          <p:attrName>style.visibility</p:attrName>
                                        </p:attrNameLst>
                                      </p:cBhvr>
                                      <p:to>
                                        <p:strVal val="visible"/>
                                      </p:to>
                                    </p:set>
                                    <p:animEffect transition="in" filter="fade">
                                      <p:cBhvr>
                                        <p:cTn id="126" dur="500"/>
                                        <p:tgtEl>
                                          <p:spTgt spid="19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96"/>
                                        </p:tgtEl>
                                        <p:attrNameLst>
                                          <p:attrName>style.visibility</p:attrName>
                                        </p:attrNameLst>
                                      </p:cBhvr>
                                      <p:to>
                                        <p:strVal val="visible"/>
                                      </p:to>
                                    </p:set>
                                    <p:animEffect transition="in" filter="fade">
                                      <p:cBhvr>
                                        <p:cTn id="12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52" grpId="0"/>
      <p:bldP spid="172" grpId="0" animBg="1"/>
      <p:bldP spid="137" grpId="0" animBg="1"/>
      <p:bldP spid="140" grpId="0"/>
      <p:bldP spid="151" grpId="0" animBg="1"/>
      <p:bldP spid="154" grpId="0"/>
      <p:bldP spid="175" grpId="0"/>
      <p:bldP spid="23" grpId="0" animBg="1"/>
      <p:bldP spid="190" grpId="0" animBg="1"/>
      <p:bldP spid="192" grpId="0" animBg="1"/>
      <p:bldP spid="193" grpId="0" animBg="1"/>
      <p:bldP spid="194" grpId="0"/>
      <p:bldP spid="195" grpId="0" animBg="1"/>
      <p:bldP spid="196" grpId="0"/>
      <p:bldP spid="62" grpId="0"/>
      <p:bldP spid="63" grpId="0"/>
      <p:bldP spid="64" grpId="0"/>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2179058"/>
          </a:xfrm>
        </p:spPr>
        <p:txBody>
          <a:bodyPr/>
          <a:lstStyle/>
          <a:p>
            <a:r>
              <a:rPr lang="en-US" sz="7200" dirty="0"/>
              <a:t>Azure Monitor</a:t>
            </a:r>
            <a:br>
              <a:rPr lang="en-US" sz="7200" dirty="0"/>
            </a:br>
            <a:r>
              <a:rPr lang="en-US" sz="7200" dirty="0"/>
              <a:t>HPA, Node Scaling</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1164037"/>
          </a:xfrm>
        </p:spPr>
        <p:txBody>
          <a:bodyPr/>
          <a:lstStyle/>
          <a:p>
            <a:r>
              <a:rPr lang="en-CA" dirty="0"/>
              <a:t>Demo 2</a:t>
            </a:r>
          </a:p>
          <a:p>
            <a:r>
              <a:rPr lang="en-CA" dirty="0"/>
              <a:t>Demo 3</a:t>
            </a:r>
          </a:p>
        </p:txBody>
      </p:sp>
    </p:spTree>
    <p:extLst>
      <p:ext uri="{BB962C8B-B14F-4D97-AF65-F5344CB8AC3E}">
        <p14:creationId xmlns:p14="http://schemas.microsoft.com/office/powerpoint/2010/main" val="397238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Updates &amp; Upgrades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118342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6830FECB-B3B1-4266-9918-EB0D7DF0A170}"/>
              </a:ext>
            </a:extLst>
          </p:cNvPr>
          <p:cNvGraphicFramePr/>
          <p:nvPr/>
        </p:nvGraphicFramePr>
        <p:xfrm>
          <a:off x="-965200" y="1729135"/>
          <a:ext cx="13676343" cy="201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4F47688C-2508-7549-82B5-E42CE8BAC5A6}"/>
              </a:ext>
            </a:extLst>
          </p:cNvPr>
          <p:cNvSpPr txBox="1">
            <a:spLocks/>
          </p:cNvSpPr>
          <p:nvPr/>
        </p:nvSpPr>
        <p:spPr>
          <a:xfrm>
            <a:off x="1502808"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1</a:t>
            </a:r>
          </a:p>
        </p:txBody>
      </p:sp>
      <p:sp>
        <p:nvSpPr>
          <p:cNvPr id="7" name="Title 1">
            <a:extLst>
              <a:ext uri="{FF2B5EF4-FFF2-40B4-BE49-F238E27FC236}">
                <a16:creationId xmlns:a16="http://schemas.microsoft.com/office/drawing/2014/main" id="{61C151C2-079B-3344-8D19-F2E7384C176B}"/>
              </a:ext>
            </a:extLst>
          </p:cNvPr>
          <p:cNvSpPr txBox="1">
            <a:spLocks/>
          </p:cNvSpPr>
          <p:nvPr/>
        </p:nvSpPr>
        <p:spPr>
          <a:xfrm>
            <a:off x="4680068"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2</a:t>
            </a:r>
          </a:p>
        </p:txBody>
      </p:sp>
      <p:sp>
        <p:nvSpPr>
          <p:cNvPr id="8" name="Title 1">
            <a:extLst>
              <a:ext uri="{FF2B5EF4-FFF2-40B4-BE49-F238E27FC236}">
                <a16:creationId xmlns:a16="http://schemas.microsoft.com/office/drawing/2014/main" id="{0D731A34-44B6-2844-A0D4-E0F27A32CFE4}"/>
              </a:ext>
            </a:extLst>
          </p:cNvPr>
          <p:cNvSpPr txBox="1">
            <a:spLocks/>
          </p:cNvSpPr>
          <p:nvPr/>
        </p:nvSpPr>
        <p:spPr>
          <a:xfrm>
            <a:off x="7915763"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3</a:t>
            </a:r>
          </a:p>
        </p:txBody>
      </p:sp>
      <p:sp>
        <p:nvSpPr>
          <p:cNvPr id="4" name="TextBox 3">
            <a:extLst>
              <a:ext uri="{FF2B5EF4-FFF2-40B4-BE49-F238E27FC236}">
                <a16:creationId xmlns:a16="http://schemas.microsoft.com/office/drawing/2014/main" id="{29F1DD6B-870F-E440-876A-D0E5FAFFF55C}"/>
              </a:ext>
            </a:extLst>
          </p:cNvPr>
          <p:cNvSpPr txBox="1"/>
          <p:nvPr/>
        </p:nvSpPr>
        <p:spPr>
          <a:xfrm>
            <a:off x="4390451" y="3343600"/>
            <a:ext cx="3411097" cy="2028248"/>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Sept 30, 1-4pm PDT</a:t>
            </a:r>
          </a:p>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Kubernetes Service deep dive, Helm &amp; Secrets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
        <p:nvSpPr>
          <p:cNvPr id="9" name="Title 1">
            <a:extLst>
              <a:ext uri="{FF2B5EF4-FFF2-40B4-BE49-F238E27FC236}">
                <a16:creationId xmlns:a16="http://schemas.microsoft.com/office/drawing/2014/main" id="{F1EC75DE-947A-814A-A966-70862CC3B18A}"/>
              </a:ext>
            </a:extLst>
          </p:cNvPr>
          <p:cNvSpPr>
            <a:spLocks noGrp="1"/>
          </p:cNvSpPr>
          <p:nvPr>
            <p:ph type="title"/>
          </p:nvPr>
        </p:nvSpPr>
        <p:spPr>
          <a:xfrm>
            <a:off x="566124" y="478415"/>
            <a:ext cx="11336039" cy="739343"/>
          </a:xfrm>
          <a:prstGeom prst="rect">
            <a:avLst/>
          </a:prstGeom>
        </p:spPr>
        <p:txBody>
          <a:bodyPr wrap="square" anchor="t">
            <a:normAutofit/>
          </a:bodyPr>
          <a:lstStyle/>
          <a:p>
            <a:r>
              <a:rPr lang="en-US" dirty="0"/>
              <a:t>Kubernetes Explained: 3 Part Series</a:t>
            </a:r>
            <a:endParaRPr lang="en-CA" dirty="0"/>
          </a:p>
        </p:txBody>
      </p:sp>
      <p:sp>
        <p:nvSpPr>
          <p:cNvPr id="10" name="TextBox 9">
            <a:extLst>
              <a:ext uri="{FF2B5EF4-FFF2-40B4-BE49-F238E27FC236}">
                <a16:creationId xmlns:a16="http://schemas.microsoft.com/office/drawing/2014/main" id="{D8CF99E2-5702-7642-87C8-8CD6ACB5FEA9}"/>
              </a:ext>
            </a:extLst>
          </p:cNvPr>
          <p:cNvSpPr txBox="1"/>
          <p:nvPr/>
        </p:nvSpPr>
        <p:spPr>
          <a:xfrm>
            <a:off x="1268971" y="3341224"/>
            <a:ext cx="3411097" cy="2028248"/>
          </a:xfrm>
          <a:prstGeom prst="rect">
            <a:avLst/>
          </a:prstGeom>
          <a:noFill/>
        </p:spPr>
        <p:txBody>
          <a:bodyPr wrap="square" lIns="182880" tIns="146304" rIns="182880" bIns="146304" rtlCol="0">
            <a:spAutoFit/>
          </a:bodyPr>
          <a:lstStyle/>
          <a:p>
            <a:pPr marL="285750" indent="-28575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Sept 23, 1-4pm PDT</a:t>
            </a:r>
          </a:p>
          <a:p>
            <a:pPr marL="285750" indent="-28575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Docker &amp; Kubernetes Basics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AAEC63D-4435-CE4C-858B-ED601AF78E04}"/>
              </a:ext>
            </a:extLst>
          </p:cNvPr>
          <p:cNvSpPr txBox="1"/>
          <p:nvPr/>
        </p:nvSpPr>
        <p:spPr>
          <a:xfrm>
            <a:off x="7801548" y="3341224"/>
            <a:ext cx="3411097" cy="18620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Oct 7, 1-4 PDT</a:t>
            </a:r>
          </a:p>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Day 2 Operations: Security Monitoring &amp; Scaling</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642547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dirty="0"/>
              <a:t>Process Node OS updates</a:t>
            </a:r>
          </a:p>
        </p:txBody>
      </p:sp>
      <p:sp>
        <p:nvSpPr>
          <p:cNvPr id="3" name="Content Placeholder 2">
            <a:extLst>
              <a:ext uri="{FF2B5EF4-FFF2-40B4-BE49-F238E27FC236}">
                <a16:creationId xmlns:a16="http://schemas.microsoft.com/office/drawing/2014/main" id="{37298F77-89AF-4485-823C-2D67431BC16D}"/>
              </a:ext>
            </a:extLst>
          </p:cNvPr>
          <p:cNvSpPr>
            <a:spLocks noGrp="1"/>
          </p:cNvSpPr>
          <p:nvPr>
            <p:ph idx="1"/>
          </p:nvPr>
        </p:nvSpPr>
        <p:spPr>
          <a:xfrm>
            <a:off x="384027" y="1011198"/>
            <a:ext cx="5201764" cy="5116826"/>
          </a:xfrm>
        </p:spPr>
        <p:txBody>
          <a:bodyPr>
            <a:normAutofit/>
          </a:bodyPr>
          <a:lstStyle/>
          <a:p>
            <a:pPr marL="228600" lvl="2">
              <a:lnSpc>
                <a:spcPct val="100000"/>
              </a:lnSpc>
              <a:spcBef>
                <a:spcPts val="1200"/>
              </a:spcBef>
              <a:buFont typeface="Wingdings" panose="05000000000000000000" pitchFamily="2" charset="2"/>
              <a:buChar char="§"/>
            </a:pPr>
            <a:endParaRPr lang="en-US" dirty="0"/>
          </a:p>
          <a:p>
            <a:pPr marL="228600" lvl="2">
              <a:lnSpc>
                <a:spcPct val="100000"/>
              </a:lnSpc>
              <a:spcBef>
                <a:spcPts val="1200"/>
              </a:spcBef>
              <a:buFont typeface="Wingdings" panose="05000000000000000000" pitchFamily="2" charset="2"/>
              <a:buChar char="§"/>
            </a:pPr>
            <a:endParaRPr lang="en-US" dirty="0"/>
          </a:p>
          <a:p>
            <a:pPr marL="228600" lvl="2">
              <a:lnSpc>
                <a:spcPct val="100000"/>
              </a:lnSpc>
              <a:spcBef>
                <a:spcPts val="1200"/>
              </a:spcBef>
              <a:buFont typeface="Wingdings" panose="05000000000000000000" pitchFamily="2" charset="2"/>
              <a:buChar char="§"/>
            </a:pPr>
            <a:r>
              <a:rPr lang="en-US" dirty="0"/>
              <a:t>AKS automatically applies security patches to the nodes on a nightly schedule for Linux nodes</a:t>
            </a:r>
          </a:p>
          <a:p>
            <a:pPr marL="228600" lvl="2">
              <a:lnSpc>
                <a:spcPct val="100000"/>
              </a:lnSpc>
              <a:spcBef>
                <a:spcPts val="1200"/>
              </a:spcBef>
              <a:buFont typeface="Wingdings" panose="05000000000000000000" pitchFamily="2" charset="2"/>
              <a:buChar char="§"/>
            </a:pPr>
            <a:r>
              <a:rPr lang="en-US" dirty="0"/>
              <a:t>Windows nodes must be upgraded to get latest fixes and updates</a:t>
            </a:r>
          </a:p>
          <a:p>
            <a:pPr marL="228600" lvl="2">
              <a:lnSpc>
                <a:spcPct val="100000"/>
              </a:lnSpc>
              <a:spcBef>
                <a:spcPts val="1200"/>
              </a:spcBef>
              <a:buFont typeface="Wingdings" panose="05000000000000000000" pitchFamily="2" charset="2"/>
              <a:buChar char="§"/>
            </a:pPr>
            <a:r>
              <a:rPr lang="en-US" dirty="0"/>
              <a:t>You’re responsible to reboot as required</a:t>
            </a:r>
          </a:p>
          <a:p>
            <a:pPr marL="228600" lvl="2">
              <a:lnSpc>
                <a:spcPct val="100000"/>
              </a:lnSpc>
              <a:spcBef>
                <a:spcPts val="1200"/>
              </a:spcBef>
              <a:buFont typeface="Wingdings" panose="05000000000000000000" pitchFamily="2" charset="2"/>
              <a:buChar char="§"/>
            </a:pPr>
            <a:r>
              <a:rPr lang="en-US" dirty="0"/>
              <a:t>Regular maintenance recommended</a:t>
            </a:r>
          </a:p>
          <a:p>
            <a:pPr marL="595313" lvl="4">
              <a:spcBef>
                <a:spcPts val="1200"/>
              </a:spcBef>
              <a:buFont typeface="Wingdings" panose="05000000000000000000" pitchFamily="2" charset="2"/>
              <a:buChar char="§"/>
            </a:pPr>
            <a:r>
              <a:rPr lang="en-US" sz="1800" dirty="0"/>
              <a:t>Monthly ideal, 3 months minimum</a:t>
            </a:r>
          </a:p>
          <a:p>
            <a:pPr marL="228600" lvl="2">
              <a:lnSpc>
                <a:spcPct val="100000"/>
              </a:lnSpc>
              <a:spcBef>
                <a:spcPts val="1200"/>
              </a:spcBef>
              <a:buFont typeface="Wingdings" panose="05000000000000000000" pitchFamily="2" charset="2"/>
              <a:buChar char="§"/>
            </a:pPr>
            <a:r>
              <a:rPr lang="en-US" dirty="0"/>
              <a:t>Use </a:t>
            </a:r>
            <a:r>
              <a:rPr lang="en-US" dirty="0" err="1"/>
              <a:t>Kured</a:t>
            </a:r>
            <a:r>
              <a:rPr lang="en-US" dirty="0"/>
              <a:t> </a:t>
            </a:r>
            <a:r>
              <a:rPr lang="en-US" dirty="0" err="1"/>
              <a:t>DaemonSet</a:t>
            </a:r>
            <a:r>
              <a:rPr lang="en-US" dirty="0"/>
              <a:t> to watch for nodes requiring a reboot and handle the reschedule of the pods and reboot of the nodes. Check </a:t>
            </a:r>
            <a:r>
              <a:rPr lang="en-US" dirty="0">
                <a:hlinkClick r:id="rId3"/>
              </a:rPr>
              <a:t>AKS documentation</a:t>
            </a:r>
            <a:r>
              <a:rPr lang="en-US" dirty="0"/>
              <a:t> for guidance to use </a:t>
            </a:r>
            <a:r>
              <a:rPr lang="en-US" dirty="0" err="1">
                <a:hlinkClick r:id="rId4"/>
              </a:rPr>
              <a:t>Kured</a:t>
            </a:r>
            <a:br>
              <a:rPr lang="en-US" dirty="0"/>
            </a:br>
            <a:br>
              <a:rPr lang="en-US" sz="1700" dirty="0"/>
            </a:br>
            <a:endParaRPr lang="en-US" dirty="0"/>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92AE14CB-5360-44C9-86A0-B85A4176C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022" y="2155507"/>
            <a:ext cx="5735664" cy="3341053"/>
          </a:xfrm>
          <a:prstGeom prst="rect">
            <a:avLst/>
          </a:prstGeom>
        </p:spPr>
      </p:pic>
    </p:spTree>
    <p:extLst>
      <p:ext uri="{BB962C8B-B14F-4D97-AF65-F5344CB8AC3E}">
        <p14:creationId xmlns:p14="http://schemas.microsoft.com/office/powerpoint/2010/main" val="212986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p:txBody>
          <a:bodyPr>
            <a:normAutofit/>
          </a:bodyPr>
          <a:lstStyle/>
          <a:p>
            <a:r>
              <a:rPr lang="en-US" dirty="0"/>
              <a:t>Cluster Upgrade</a:t>
            </a:r>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307181" y="1550195"/>
            <a:ext cx="11773800" cy="4596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Upgrade to version 1.11.4</a:t>
            </a:r>
            <a:endParaRPr kumimoji="0" lang="en-US" sz="2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700" b="1" i="0" u="none" strike="noStrike" kern="1200" cap="none" spc="0" normalizeH="0" baseline="0" noProof="0" dirty="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az</a:t>
            </a:r>
            <a:r>
              <a:rPr kumimoji="0" lang="en-US" sz="1700" b="1" i="0" u="none" strike="noStrike" kern="1200" cap="none" spc="0" normalizeH="0" baseline="0" noProof="0" dirty="0">
                <a:ln>
                  <a:noFill/>
                </a:ln>
                <a:solidFill>
                  <a:srgbClr val="4472C4"/>
                </a:solidFill>
                <a:effectLst/>
                <a:uLnTx/>
                <a:uFillTx/>
                <a:latin typeface="Consolas" panose="020B0609020204030204" pitchFamily="49" charset="0"/>
                <a:ea typeface="+mn-ea"/>
                <a:cs typeface="+mn-cs"/>
              </a:rPr>
              <a:t> </a:t>
            </a:r>
            <a:r>
              <a:rPr kumimoji="0" lang="en-US" sz="17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aks</a:t>
            </a:r>
            <a:r>
              <a:rPr kumimoji="0" lang="en-US" sz="1700" b="1" i="0" u="none" strike="noStrike" kern="1200" cap="none" spc="0" normalizeH="0" baseline="0" noProof="0" dirty="0">
                <a:ln>
                  <a:noFill/>
                </a:ln>
                <a:solidFill>
                  <a:srgbClr val="4472C4"/>
                </a:solidFill>
                <a:effectLst/>
                <a:uLnTx/>
                <a:uFillTx/>
                <a:latin typeface="Consolas" panose="020B0609020204030204" pitchFamily="49" charset="0"/>
                <a:ea typeface="+mn-ea"/>
                <a:cs typeface="+mn-cs"/>
              </a:rPr>
              <a:t> upgrade </a:t>
            </a:r>
            <a:r>
              <a:rPr kumimoji="0" lang="en-US" sz="1700" b="0" i="0" u="none" strike="noStrike" kern="1200" cap="none" spc="0" normalizeH="0" baseline="0" noProof="0" dirty="0">
                <a:ln>
                  <a:noFill/>
                </a:ln>
                <a:solidFill>
                  <a:srgbClr val="1A1A1A"/>
                </a:solidFill>
                <a:effectLst/>
                <a:uLnTx/>
                <a:uFillTx/>
                <a:latin typeface="Consolas" panose="020B0609020204030204" pitchFamily="49" charset="0"/>
                <a:ea typeface="+mn-ea"/>
                <a:cs typeface="+mn-cs"/>
              </a:rPr>
              <a:t>--name </a:t>
            </a:r>
            <a:r>
              <a:rPr kumimoji="0" lang="en-US" sz="1700" b="0" i="0" u="none" strike="noStrike" kern="1200" cap="none" spc="0" normalizeH="0" baseline="0" noProof="0" dirty="0" err="1">
                <a:ln>
                  <a:noFill/>
                </a:ln>
                <a:solidFill>
                  <a:srgbClr val="1A1A1A"/>
                </a:solidFill>
                <a:effectLst/>
                <a:uLnTx/>
                <a:uFillTx/>
                <a:latin typeface="Consolas" panose="020B0609020204030204" pitchFamily="49" charset="0"/>
                <a:ea typeface="+mn-ea"/>
                <a:cs typeface="+mn-cs"/>
              </a:rPr>
              <a:t>myAKSCluster</a:t>
            </a:r>
            <a:r>
              <a:rPr kumimoji="0" lang="en-US" sz="1700" b="0" i="0" u="none" strike="noStrike" kern="1200" cap="none" spc="0" normalizeH="0" baseline="0" noProof="0" dirty="0">
                <a:ln>
                  <a:noFill/>
                </a:ln>
                <a:solidFill>
                  <a:srgbClr val="1A1A1A"/>
                </a:solidFill>
                <a:effectLst/>
                <a:uLnTx/>
                <a:uFillTx/>
                <a:latin typeface="Consolas" panose="020B0609020204030204" pitchFamily="49" charset="0"/>
                <a:ea typeface="+mn-ea"/>
                <a:cs typeface="+mn-cs"/>
              </a:rPr>
              <a:t> --resource-group </a:t>
            </a:r>
            <a:r>
              <a:rPr kumimoji="0" lang="en-US" sz="1700" b="0" i="0" u="none" strike="noStrike" kern="1200" cap="none" spc="0" normalizeH="0" baseline="0" noProof="0" dirty="0" err="1">
                <a:ln>
                  <a:noFill/>
                </a:ln>
                <a:solidFill>
                  <a:srgbClr val="1A1A1A"/>
                </a:solidFill>
                <a:effectLst/>
                <a:uLnTx/>
                <a:uFillTx/>
                <a:latin typeface="Consolas" panose="020B0609020204030204" pitchFamily="49" charset="0"/>
                <a:ea typeface="+mn-ea"/>
                <a:cs typeface="+mn-cs"/>
              </a:rPr>
              <a:t>myResourceGroup</a:t>
            </a:r>
            <a:r>
              <a:rPr kumimoji="0" lang="en-US" sz="1700" b="0" i="0" u="none" strike="noStrike" kern="1200" cap="none" spc="0" normalizeH="0" baseline="0" noProof="0" dirty="0">
                <a:ln>
                  <a:noFill/>
                </a:ln>
                <a:solidFill>
                  <a:srgbClr val="1A1A1A"/>
                </a:solidFill>
                <a:effectLst/>
                <a:uLnTx/>
                <a:uFillTx/>
                <a:latin typeface="Consolas" panose="020B0609020204030204" pitchFamily="49" charset="0"/>
                <a:ea typeface="+mn-ea"/>
                <a:cs typeface="+mn-cs"/>
              </a:rPr>
              <a:t> --kubernetes-version 1.11.4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1A1A1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1A1A1A"/>
              </a:solidFill>
              <a:effectLst/>
              <a:uLnTx/>
              <a:uFillTx/>
              <a:latin typeface="Consolas" panose="020B0609020204030204" pitchFamily="49"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The Kubernetes community releases minor versions roughly every three months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AKS supports *4* minor versions of Kubernetes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The latest stable version upstream and the previous 3</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Each supported minor version also supports *2* stable patches.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1A1A1A"/>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05785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Upgrades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4</a:t>
            </a:r>
          </a:p>
        </p:txBody>
      </p:sp>
    </p:spTree>
    <p:extLst>
      <p:ext uri="{BB962C8B-B14F-4D97-AF65-F5344CB8AC3E}">
        <p14:creationId xmlns:p14="http://schemas.microsoft.com/office/powerpoint/2010/main" val="37504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Learning AKS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26484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E399-F8C4-41C6-919E-43EB4CDDC9AC}"/>
              </a:ext>
            </a:extLst>
          </p:cNvPr>
          <p:cNvSpPr>
            <a:spLocks noGrp="1"/>
          </p:cNvSpPr>
          <p:nvPr>
            <p:ph type="title"/>
          </p:nvPr>
        </p:nvSpPr>
        <p:spPr/>
        <p:txBody>
          <a:bodyPr/>
          <a:lstStyle/>
          <a:p>
            <a:r>
              <a:rPr lang="en-US" dirty="0"/>
              <a:t>Learn Kubernetes</a:t>
            </a:r>
            <a:endParaRPr lang="en-CA" dirty="0"/>
          </a:p>
        </p:txBody>
      </p:sp>
      <p:sp>
        <p:nvSpPr>
          <p:cNvPr id="7" name="Rectangle 6">
            <a:extLst>
              <a:ext uri="{FF2B5EF4-FFF2-40B4-BE49-F238E27FC236}">
                <a16:creationId xmlns:a16="http://schemas.microsoft.com/office/drawing/2014/main" id="{A37BE474-A834-43E6-911D-408FBF8895E7}"/>
              </a:ext>
            </a:extLst>
          </p:cNvPr>
          <p:cNvSpPr/>
          <p:nvPr/>
        </p:nvSpPr>
        <p:spPr>
          <a:xfrm>
            <a:off x="1861746" y="1070841"/>
            <a:ext cx="8465394" cy="1015663"/>
          </a:xfrm>
          <a:prstGeom prst="rect">
            <a:avLst/>
          </a:prstGeom>
        </p:spPr>
        <p:txBody>
          <a:bodyPr wrap="none">
            <a:spAutoFit/>
          </a:bodyPr>
          <a:lstStyle/>
          <a:p>
            <a:r>
              <a:rPr lang="en-CA" sz="4800" u="sng" dirty="0">
                <a:solidFill>
                  <a:srgbClr val="0000FF"/>
                </a:solidFill>
                <a:latin typeface="Segoe UI Light" panose="020B0502040204020203" pitchFamily="34" charset="0"/>
                <a:ea typeface="Times New Roman" panose="02020603050405020304" pitchFamily="18" charset="0"/>
                <a:hlinkClick r:id="rId3"/>
              </a:rPr>
              <a:t>https</a:t>
            </a:r>
            <a:r>
              <a:rPr lang="en-CA" sz="6000" u="sng" dirty="0">
                <a:solidFill>
                  <a:srgbClr val="0000FF"/>
                </a:solidFill>
                <a:latin typeface="Segoe UI Light" panose="020B0502040204020203" pitchFamily="34" charset="0"/>
                <a:ea typeface="Times New Roman" panose="02020603050405020304" pitchFamily="18" charset="0"/>
                <a:hlinkClick r:id="rId3"/>
              </a:rPr>
              <a:t>://</a:t>
            </a:r>
            <a:r>
              <a:rPr lang="en-CA" sz="4800" u="sng" dirty="0">
                <a:solidFill>
                  <a:srgbClr val="0000FF"/>
                </a:solidFill>
                <a:latin typeface="Segoe UI Light" panose="020B0502040204020203" pitchFamily="34" charset="0"/>
                <a:ea typeface="Times New Roman" panose="02020603050405020304" pitchFamily="18" charset="0"/>
                <a:hlinkClick r:id="rId3"/>
              </a:rPr>
              <a:t>aka.ms/learnkubernetes</a:t>
            </a:r>
            <a:r>
              <a:rPr lang="en-CA" sz="4800" dirty="0">
                <a:solidFill>
                  <a:srgbClr val="44546A"/>
                </a:solidFill>
                <a:latin typeface="Segoe UI Light" panose="020B0502040204020203" pitchFamily="34" charset="0"/>
                <a:ea typeface="Times New Roman" panose="02020603050405020304" pitchFamily="18" charset="0"/>
              </a:rPr>
              <a:t> </a:t>
            </a:r>
            <a:endParaRPr lang="en-CA" sz="4800" dirty="0"/>
          </a:p>
        </p:txBody>
      </p:sp>
      <p:pic>
        <p:nvPicPr>
          <p:cNvPr id="2050" name="Picture 2">
            <a:extLst>
              <a:ext uri="{FF2B5EF4-FFF2-40B4-BE49-F238E27FC236}">
                <a16:creationId xmlns:a16="http://schemas.microsoft.com/office/drawing/2014/main" id="{2E1681FB-E742-423A-9AAF-41B3C84A7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761" y="2236590"/>
            <a:ext cx="7323364" cy="437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E399-F8C4-41C6-919E-43EB4CDDC9AC}"/>
              </a:ext>
            </a:extLst>
          </p:cNvPr>
          <p:cNvSpPr>
            <a:spLocks noGrp="1"/>
          </p:cNvSpPr>
          <p:nvPr>
            <p:ph type="title"/>
          </p:nvPr>
        </p:nvSpPr>
        <p:spPr>
          <a:xfrm>
            <a:off x="3296619" y="1514019"/>
            <a:ext cx="11336039" cy="744014"/>
          </a:xfrm>
        </p:spPr>
        <p:txBody>
          <a:bodyPr/>
          <a:lstStyle/>
          <a:p>
            <a:r>
              <a:rPr lang="en-CA" dirty="0"/>
              <a:t>Hands on Content: Modules 5-6</a:t>
            </a:r>
            <a:br>
              <a:rPr lang="en-CA" dirty="0"/>
            </a:br>
            <a:endParaRPr lang="en-CA" dirty="0"/>
          </a:p>
        </p:txBody>
      </p:sp>
      <p:sp>
        <p:nvSpPr>
          <p:cNvPr id="7" name="Rectangle 6">
            <a:extLst>
              <a:ext uri="{FF2B5EF4-FFF2-40B4-BE49-F238E27FC236}">
                <a16:creationId xmlns:a16="http://schemas.microsoft.com/office/drawing/2014/main" id="{A37BE474-A834-43E6-911D-408FBF8895E7}"/>
              </a:ext>
            </a:extLst>
          </p:cNvPr>
          <p:cNvSpPr/>
          <p:nvPr/>
        </p:nvSpPr>
        <p:spPr>
          <a:xfrm>
            <a:off x="987787" y="2171050"/>
            <a:ext cx="10216425" cy="830997"/>
          </a:xfrm>
          <a:prstGeom prst="rect">
            <a:avLst/>
          </a:prstGeom>
        </p:spPr>
        <p:txBody>
          <a:bodyPr wrap="square">
            <a:spAutoFit/>
          </a:bodyPr>
          <a:lstStyle/>
          <a:p>
            <a:pPr lvl="1"/>
            <a:r>
              <a:rPr lang="en-CA" sz="4800" u="sng" dirty="0">
                <a:solidFill>
                  <a:srgbClr val="0000FF"/>
                </a:solidFill>
                <a:latin typeface="Segoe UI Light" panose="020B0502040204020203" pitchFamily="34" charset="0"/>
                <a:ea typeface="Times New Roman" panose="02020603050405020304" pitchFamily="18" charset="0"/>
                <a:hlinkClick r:id="rId3"/>
              </a:rPr>
              <a:t>https://aka.ms/kubernetesexplained-1</a:t>
            </a:r>
            <a:endParaRPr lang="en-CA" sz="4800" u="sng" dirty="0">
              <a:solidFill>
                <a:srgbClr val="0000FF"/>
              </a:solidFill>
              <a:latin typeface="Segoe UI Light" panose="020B0502040204020203" pitchFamily="34" charset="0"/>
              <a:ea typeface="Times New Roman" panose="02020603050405020304" pitchFamily="18" charset="0"/>
            </a:endParaRPr>
          </a:p>
        </p:txBody>
      </p:sp>
      <p:sp>
        <p:nvSpPr>
          <p:cNvPr id="4" name="Title 1">
            <a:extLst>
              <a:ext uri="{FF2B5EF4-FFF2-40B4-BE49-F238E27FC236}">
                <a16:creationId xmlns:a16="http://schemas.microsoft.com/office/drawing/2014/main" id="{E13F87A8-71D0-7E4D-807F-A36267E9CFB7}"/>
              </a:ext>
            </a:extLst>
          </p:cNvPr>
          <p:cNvSpPr txBox="1">
            <a:spLocks/>
          </p:cNvSpPr>
          <p:nvPr/>
        </p:nvSpPr>
        <p:spPr>
          <a:xfrm>
            <a:off x="3867107" y="1533433"/>
            <a:ext cx="2390879" cy="7440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chemeClr val="tx2"/>
                </a:solidFill>
                <a:effectLst/>
                <a:latin typeface="+mj-lt"/>
                <a:ea typeface="+mn-ea"/>
                <a:cs typeface="Segoe UI" pitchFamily="34" charset="0"/>
              </a:defRPr>
            </a:lvl1pPr>
          </a:lstStyle>
          <a:p>
            <a:endParaRPr lang="en-CA" dirty="0"/>
          </a:p>
        </p:txBody>
      </p:sp>
      <p:sp>
        <p:nvSpPr>
          <p:cNvPr id="5" name="Title 1">
            <a:extLst>
              <a:ext uri="{FF2B5EF4-FFF2-40B4-BE49-F238E27FC236}">
                <a16:creationId xmlns:a16="http://schemas.microsoft.com/office/drawing/2014/main" id="{F2770472-24C3-8444-BDA5-B385BFBAF2C2}"/>
              </a:ext>
            </a:extLst>
          </p:cNvPr>
          <p:cNvSpPr txBox="1">
            <a:spLocks/>
          </p:cNvSpPr>
          <p:nvPr/>
        </p:nvSpPr>
        <p:spPr>
          <a:xfrm>
            <a:off x="3296620" y="3480451"/>
            <a:ext cx="11336039" cy="7440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chemeClr val="tx2"/>
                </a:solidFill>
                <a:effectLst/>
                <a:latin typeface="+mj-lt"/>
                <a:ea typeface="+mn-ea"/>
                <a:cs typeface="Segoe UI" pitchFamily="34" charset="0"/>
              </a:defRPr>
            </a:lvl1pPr>
          </a:lstStyle>
          <a:p>
            <a:r>
              <a:rPr lang="en-CA" dirty="0"/>
              <a:t>GitHub Link: Today’s Apps &amp; Slides </a:t>
            </a:r>
          </a:p>
        </p:txBody>
      </p:sp>
      <p:sp>
        <p:nvSpPr>
          <p:cNvPr id="9" name="Rectangle 8">
            <a:extLst>
              <a:ext uri="{FF2B5EF4-FFF2-40B4-BE49-F238E27FC236}">
                <a16:creationId xmlns:a16="http://schemas.microsoft.com/office/drawing/2014/main" id="{26B2F472-6289-1442-9EDD-BBBCDA0EDFF9}"/>
              </a:ext>
            </a:extLst>
          </p:cNvPr>
          <p:cNvSpPr/>
          <p:nvPr/>
        </p:nvSpPr>
        <p:spPr>
          <a:xfrm>
            <a:off x="-254000" y="4224465"/>
            <a:ext cx="16001999" cy="707886"/>
          </a:xfrm>
          <a:prstGeom prst="rect">
            <a:avLst/>
          </a:prstGeom>
        </p:spPr>
        <p:txBody>
          <a:bodyPr wrap="square">
            <a:spAutoFit/>
          </a:bodyPr>
          <a:lstStyle/>
          <a:p>
            <a:pPr lvl="1"/>
            <a:r>
              <a:rPr lang="en-CA" sz="4000" u="sng" dirty="0">
                <a:solidFill>
                  <a:srgbClr val="0000FF"/>
                </a:solidFill>
                <a:latin typeface="Segoe UI Light" panose="020B0502040204020203" pitchFamily="34" charset="0"/>
                <a:ea typeface="Times New Roman" panose="02020603050405020304" pitchFamily="18" charset="0"/>
              </a:rPr>
              <a:t>https://</a:t>
            </a:r>
            <a:r>
              <a:rPr lang="en-CA" sz="4000" u="sng" dirty="0" err="1">
                <a:solidFill>
                  <a:srgbClr val="0000FF"/>
                </a:solidFill>
                <a:latin typeface="Segoe UI Light" panose="020B0502040204020203" pitchFamily="34" charset="0"/>
                <a:ea typeface="Times New Roman" panose="02020603050405020304" pitchFamily="18" charset="0"/>
              </a:rPr>
              <a:t>github.com</a:t>
            </a:r>
            <a:r>
              <a:rPr lang="en-CA" sz="4000" u="sng" dirty="0">
                <a:solidFill>
                  <a:srgbClr val="0000FF"/>
                </a:solidFill>
                <a:latin typeface="Segoe UI Light" panose="020B0502040204020203" pitchFamily="34" charset="0"/>
                <a:ea typeface="Times New Roman" panose="02020603050405020304" pitchFamily="18" charset="0"/>
              </a:rPr>
              <a:t>/</a:t>
            </a:r>
            <a:r>
              <a:rPr lang="en-CA" sz="4000" u="sng" dirty="0" err="1">
                <a:solidFill>
                  <a:srgbClr val="0000FF"/>
                </a:solidFill>
                <a:latin typeface="Segoe UI Light" panose="020B0502040204020203" pitchFamily="34" charset="0"/>
                <a:ea typeface="Times New Roman" panose="02020603050405020304" pitchFamily="18" charset="0"/>
              </a:rPr>
              <a:t>alicejgibbons</a:t>
            </a:r>
            <a:r>
              <a:rPr lang="en-CA" sz="4000" u="sng" dirty="0">
                <a:solidFill>
                  <a:srgbClr val="0000FF"/>
                </a:solidFill>
                <a:latin typeface="Segoe UI Light" panose="020B0502040204020203" pitchFamily="34" charset="0"/>
                <a:ea typeface="Times New Roman" panose="02020603050405020304" pitchFamily="18" charset="0"/>
              </a:rPr>
              <a:t>/</a:t>
            </a:r>
            <a:r>
              <a:rPr lang="en-CA" sz="4000" u="sng" dirty="0" err="1">
                <a:solidFill>
                  <a:srgbClr val="0000FF"/>
                </a:solidFill>
                <a:latin typeface="Segoe UI Light" panose="020B0502040204020203" pitchFamily="34" charset="0"/>
                <a:ea typeface="Times New Roman" panose="02020603050405020304" pitchFamily="18" charset="0"/>
              </a:rPr>
              <a:t>kubernetes</a:t>
            </a:r>
            <a:r>
              <a:rPr lang="en-CA" sz="4000" u="sng" dirty="0">
                <a:solidFill>
                  <a:srgbClr val="0000FF"/>
                </a:solidFill>
                <a:latin typeface="Segoe UI Light" panose="020B0502040204020203" pitchFamily="34" charset="0"/>
                <a:ea typeface="Times New Roman" panose="02020603050405020304" pitchFamily="18" charset="0"/>
              </a:rPr>
              <a:t>-explained</a:t>
            </a:r>
          </a:p>
        </p:txBody>
      </p:sp>
    </p:spTree>
    <p:extLst>
      <p:ext uri="{BB962C8B-B14F-4D97-AF65-F5344CB8AC3E}">
        <p14:creationId xmlns:p14="http://schemas.microsoft.com/office/powerpoint/2010/main" val="150032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109B6-22EA-4BB6-8FA6-BCFB962291B4}"/>
              </a:ext>
            </a:extLst>
          </p:cNvPr>
          <p:cNvSpPr>
            <a:spLocks noGrp="1"/>
          </p:cNvSpPr>
          <p:nvPr>
            <p:ph type="title"/>
          </p:nvPr>
        </p:nvSpPr>
        <p:spPr>
          <a:xfrm>
            <a:off x="8882743" y="356910"/>
            <a:ext cx="2483557" cy="1748154"/>
          </a:xfrm>
        </p:spPr>
        <p:txBody>
          <a:bodyPr/>
          <a:lstStyle/>
          <a:p>
            <a:pPr algn="r"/>
            <a:r>
              <a:rPr lang="en-US" dirty="0"/>
              <a:t>Q&amp;A</a:t>
            </a:r>
          </a:p>
        </p:txBody>
      </p:sp>
    </p:spTree>
    <p:extLst>
      <p:ext uri="{BB962C8B-B14F-4D97-AF65-F5344CB8AC3E}">
        <p14:creationId xmlns:p14="http://schemas.microsoft.com/office/powerpoint/2010/main" val="413960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9FB3D-47BD-4D30-8D65-2F78B95AC63E}"/>
              </a:ext>
            </a:extLst>
          </p:cNvPr>
          <p:cNvSpPr>
            <a:spLocks noGrp="1"/>
          </p:cNvSpPr>
          <p:nvPr>
            <p:ph type="title"/>
          </p:nvPr>
        </p:nvSpPr>
        <p:spPr/>
        <p:txBody>
          <a:bodyPr/>
          <a:lstStyle/>
          <a:p>
            <a:r>
              <a:rPr lang="fr-CA" dirty="0" err="1"/>
              <a:t>Thank</a:t>
            </a:r>
            <a:r>
              <a:rPr lang="fr-CA" dirty="0"/>
              <a:t> You</a:t>
            </a:r>
            <a:endParaRPr lang="en-CA" dirty="0"/>
          </a:p>
        </p:txBody>
      </p:sp>
      <p:sp>
        <p:nvSpPr>
          <p:cNvPr id="5" name="Text Placeholder 4">
            <a:extLst>
              <a:ext uri="{FF2B5EF4-FFF2-40B4-BE49-F238E27FC236}">
                <a16:creationId xmlns:a16="http://schemas.microsoft.com/office/drawing/2014/main" id="{E95EF85F-60A4-406C-8D13-58BFEA5704BB}"/>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1613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669A-9A91-4BFD-B773-D96946974BB8}"/>
              </a:ext>
            </a:extLst>
          </p:cNvPr>
          <p:cNvSpPr>
            <a:spLocks noGrp="1"/>
          </p:cNvSpPr>
          <p:nvPr>
            <p:ph type="title"/>
          </p:nvPr>
        </p:nvSpPr>
        <p:spPr/>
        <p:txBody>
          <a:bodyPr/>
          <a:lstStyle/>
          <a:p>
            <a:r>
              <a:rPr lang="fr-CA" dirty="0"/>
              <a:t>Agenda</a:t>
            </a:r>
            <a:endParaRPr lang="en-CA" dirty="0"/>
          </a:p>
        </p:txBody>
      </p:sp>
      <p:sp>
        <p:nvSpPr>
          <p:cNvPr id="3" name="Content Placeholder 2">
            <a:extLst>
              <a:ext uri="{FF2B5EF4-FFF2-40B4-BE49-F238E27FC236}">
                <a16:creationId xmlns:a16="http://schemas.microsoft.com/office/drawing/2014/main" id="{5EF34441-C7E7-4933-B756-0A401D67E84F}"/>
              </a:ext>
            </a:extLst>
          </p:cNvPr>
          <p:cNvSpPr>
            <a:spLocks noGrp="1"/>
          </p:cNvSpPr>
          <p:nvPr>
            <p:ph idx="1"/>
          </p:nvPr>
        </p:nvSpPr>
        <p:spPr>
          <a:xfrm>
            <a:off x="584200" y="1435503"/>
            <a:ext cx="11018520" cy="4936736"/>
          </a:xfrm>
        </p:spPr>
        <p:txBody>
          <a:bodyPr/>
          <a:lstStyle/>
          <a:p>
            <a:r>
              <a:rPr lang="fr-CA" dirty="0"/>
              <a:t>Quick </a:t>
            </a:r>
            <a:r>
              <a:rPr lang="fr-CA" dirty="0" err="1"/>
              <a:t>Recap</a:t>
            </a:r>
            <a:endParaRPr lang="fr-CA" dirty="0"/>
          </a:p>
          <a:p>
            <a:r>
              <a:rPr lang="fr-CA" dirty="0" err="1"/>
              <a:t>Namespaces</a:t>
            </a:r>
            <a:endParaRPr lang="fr-CA" dirty="0"/>
          </a:p>
          <a:p>
            <a:r>
              <a:rPr lang="fr-CA" dirty="0"/>
              <a:t>Network </a:t>
            </a:r>
            <a:r>
              <a:rPr lang="fr-CA" dirty="0" err="1"/>
              <a:t>Policies</a:t>
            </a:r>
            <a:endParaRPr lang="fr-CA" dirty="0"/>
          </a:p>
          <a:p>
            <a:r>
              <a:rPr lang="fr-CA" dirty="0"/>
              <a:t>Monitoring: Azure Monitor for Containers</a:t>
            </a:r>
          </a:p>
          <a:p>
            <a:r>
              <a:rPr lang="fr-CA" dirty="0" err="1"/>
              <a:t>Scaling</a:t>
            </a:r>
            <a:endParaRPr lang="fr-CA" dirty="0"/>
          </a:p>
          <a:p>
            <a:r>
              <a:rPr lang="fr-CA" dirty="0"/>
              <a:t>Updates &amp; Upgrades</a:t>
            </a:r>
          </a:p>
          <a:p>
            <a:r>
              <a:rPr lang="fr-CA" dirty="0"/>
              <a:t>Q&amp;A</a:t>
            </a:r>
          </a:p>
          <a:p>
            <a:r>
              <a:rPr lang="fr-CA" dirty="0"/>
              <a:t>MS </a:t>
            </a:r>
            <a:r>
              <a:rPr lang="fr-CA" dirty="0" err="1"/>
              <a:t>Learn</a:t>
            </a:r>
            <a:r>
              <a:rPr lang="fr-CA" dirty="0"/>
              <a:t> Modules</a:t>
            </a:r>
          </a:p>
          <a:p>
            <a:r>
              <a:rPr lang="fr-CA" dirty="0"/>
              <a:t>Slides</a:t>
            </a:r>
          </a:p>
          <a:p>
            <a:pPr lvl="1"/>
            <a:r>
              <a:rPr lang="en-CA" dirty="0"/>
              <a:t>https://</a:t>
            </a:r>
            <a:r>
              <a:rPr lang="en-CA" dirty="0" err="1"/>
              <a:t>github.com</a:t>
            </a:r>
            <a:r>
              <a:rPr lang="en-CA" dirty="0"/>
              <a:t>/</a:t>
            </a:r>
            <a:r>
              <a:rPr lang="en-CA" dirty="0" err="1"/>
              <a:t>alicejgibbons</a:t>
            </a:r>
            <a:r>
              <a:rPr lang="en-CA" dirty="0"/>
              <a:t>/</a:t>
            </a:r>
            <a:r>
              <a:rPr lang="en-CA" dirty="0" err="1"/>
              <a:t>kubernetes</a:t>
            </a:r>
            <a:r>
              <a:rPr lang="en-CA" dirty="0"/>
              <a:t>-explained</a:t>
            </a:r>
          </a:p>
        </p:txBody>
      </p:sp>
    </p:spTree>
    <p:extLst>
      <p:ext uri="{BB962C8B-B14F-4D97-AF65-F5344CB8AC3E}">
        <p14:creationId xmlns:p14="http://schemas.microsoft.com/office/powerpoint/2010/main" val="233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a:noFill/>
        </p:spPr>
        <p:txBody>
          <a:bodyPr wrap="square" anchor="t">
            <a:normAutofit/>
          </a:bodyPr>
          <a:lstStyle/>
          <a:p>
            <a:r>
              <a:rPr lang="en-US" dirty="0"/>
              <a:t>Quick Recap</a:t>
            </a:r>
          </a:p>
        </p:txBody>
      </p:sp>
      <p:sp>
        <p:nvSpPr>
          <p:cNvPr id="2" name="Text Placeholder 1">
            <a:extLst>
              <a:ext uri="{FF2B5EF4-FFF2-40B4-BE49-F238E27FC236}">
                <a16:creationId xmlns:a16="http://schemas.microsoft.com/office/drawing/2014/main" id="{9BE53E35-EF1F-465E-A219-80BE5CB8ADCD}"/>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273445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05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8929" y="291549"/>
            <a:ext cx="10967081" cy="899537"/>
          </a:xfrm>
        </p:spPr>
        <p:txBody>
          <a:bodyPr/>
          <a:lstStyle/>
          <a:p>
            <a:pPr defTabSz="914192"/>
            <a:r>
              <a:rPr lang="en-US" sz="3700" b="1" dirty="0"/>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nvGraphicFramePr>
        <p:xfrm>
          <a:off x="427191" y="1331455"/>
          <a:ext cx="11337618" cy="4880604"/>
        </p:xfrm>
        <a:graphic>
          <a:graphicData uri="http://schemas.openxmlformats.org/drawingml/2006/table">
            <a:tbl>
              <a:tblPr firstRow="1" bandRow="1">
                <a:tableStyleId>{5C22544A-7EE6-4342-B048-85BDC9FD1C3A}</a:tableStyleId>
              </a:tblPr>
              <a:tblGrid>
                <a:gridCol w="1390986">
                  <a:extLst>
                    <a:ext uri="{9D8B030D-6E8A-4147-A177-3AD203B41FA5}">
                      <a16:colId xmlns:a16="http://schemas.microsoft.com/office/drawing/2014/main" val="1718013709"/>
                    </a:ext>
                  </a:extLst>
                </a:gridCol>
                <a:gridCol w="1657772">
                  <a:extLst>
                    <a:ext uri="{9D8B030D-6E8A-4147-A177-3AD203B41FA5}">
                      <a16:colId xmlns:a16="http://schemas.microsoft.com/office/drawing/2014/main" val="1990358366"/>
                    </a:ext>
                  </a:extLst>
                </a:gridCol>
                <a:gridCol w="1657772">
                  <a:extLst>
                    <a:ext uri="{9D8B030D-6E8A-4147-A177-3AD203B41FA5}">
                      <a16:colId xmlns:a16="http://schemas.microsoft.com/office/drawing/2014/main" val="1769369918"/>
                    </a:ext>
                  </a:extLst>
                </a:gridCol>
                <a:gridCol w="1657772">
                  <a:extLst>
                    <a:ext uri="{9D8B030D-6E8A-4147-A177-3AD203B41FA5}">
                      <a16:colId xmlns:a16="http://schemas.microsoft.com/office/drawing/2014/main" val="720603844"/>
                    </a:ext>
                  </a:extLst>
                </a:gridCol>
                <a:gridCol w="1657772">
                  <a:extLst>
                    <a:ext uri="{9D8B030D-6E8A-4147-A177-3AD203B41FA5}">
                      <a16:colId xmlns:a16="http://schemas.microsoft.com/office/drawing/2014/main" val="3480668213"/>
                    </a:ext>
                  </a:extLst>
                </a:gridCol>
                <a:gridCol w="1657772">
                  <a:extLst>
                    <a:ext uri="{9D8B030D-6E8A-4147-A177-3AD203B41FA5}">
                      <a16:colId xmlns:a16="http://schemas.microsoft.com/office/drawing/2014/main" val="4169488182"/>
                    </a:ext>
                  </a:extLst>
                </a:gridCol>
                <a:gridCol w="1657772">
                  <a:extLst>
                    <a:ext uri="{9D8B030D-6E8A-4147-A177-3AD203B41FA5}">
                      <a16:colId xmlns:a16="http://schemas.microsoft.com/office/drawing/2014/main" val="1819581551"/>
                    </a:ext>
                  </a:extLst>
                </a:gridCol>
              </a:tblGrid>
              <a:tr h="4669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551">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80099">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8671" y="1918353"/>
            <a:ext cx="383777" cy="399634"/>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4616" y="2517102"/>
            <a:ext cx="551888" cy="32324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388" y="2546845"/>
            <a:ext cx="1081170" cy="263758"/>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437" y="3027676"/>
            <a:ext cx="1171072" cy="405222"/>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7682" y="3531985"/>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0969" y="1918864"/>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567" y="2533906"/>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17" y="4203774"/>
            <a:ext cx="923030" cy="300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438" y="3530223"/>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622" y="2482613"/>
            <a:ext cx="470665" cy="3922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4005" y="1945966"/>
            <a:ext cx="799163" cy="27192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420" y="2467835"/>
            <a:ext cx="1074219" cy="4217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40352" y="1982210"/>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6108" y="2493177"/>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761437" y="415023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758" y="1830342"/>
            <a:ext cx="575655" cy="57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60246" y="3519348"/>
            <a:ext cx="858865"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t>RBAC</a:t>
            </a:r>
          </a:p>
        </p:txBody>
      </p:sp>
      <p:grpSp>
        <p:nvGrpSpPr>
          <p:cNvPr id="14" name="Group 13"/>
          <p:cNvGrpSpPr/>
          <p:nvPr/>
        </p:nvGrpSpPr>
        <p:grpSpPr>
          <a:xfrm>
            <a:off x="2126744" y="4972007"/>
            <a:ext cx="1047629" cy="883315"/>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176" b="1" dirty="0">
                  <a:latin typeface="Segoe UI Semibold" charset="0"/>
                  <a:ea typeface="Segoe UI Semibold" charset="0"/>
                  <a:cs typeface="Segoe UI Semibold" charset="0"/>
                </a:rPr>
                <a:t>VS</a:t>
              </a:r>
              <a:r>
                <a:rPr lang="en-US" sz="1176" b="1" dirty="0">
                  <a:solidFill>
                    <a:srgbClr val="FF0000"/>
                  </a:solidFill>
                  <a:latin typeface="Segoe UI Semibold" charset="0"/>
                  <a:ea typeface="Segoe UI Semibold" charset="0"/>
                  <a:cs typeface="Segoe UI Semibold" charset="0"/>
                </a:rPr>
                <a:t> </a:t>
              </a:r>
              <a:r>
                <a:rPr lang="en-US" sz="1176" b="1" dirty="0">
                  <a:latin typeface="Segoe UI Semibold" charset="0"/>
                  <a:ea typeface="Segoe UI Semibold" charset="0"/>
                  <a:cs typeface="Segoe UI Semibold" charset="0"/>
                </a:rPr>
                <a:t>Code</a:t>
              </a:r>
            </a:p>
          </p:txBody>
        </p:sp>
      </p:grpSp>
      <p:grpSp>
        <p:nvGrpSpPr>
          <p:cNvPr id="11" name="Group 10"/>
          <p:cNvGrpSpPr/>
          <p:nvPr/>
        </p:nvGrpSpPr>
        <p:grpSpPr>
          <a:xfrm>
            <a:off x="3822641" y="4870556"/>
            <a:ext cx="1422406" cy="1086215"/>
            <a:chOff x="3898510" y="5411167"/>
            <a:chExt cx="1450928" cy="1107996"/>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107996"/>
            </a:xfrm>
            <a:prstGeom prst="rect">
              <a:avLst/>
            </a:prstGeom>
            <a:noFill/>
          </p:spPr>
          <p:txBody>
            <a:bodyPr wrap="square" lIns="179285" tIns="143428" rIns="179285" bIns="143428" rtlCol="0">
              <a:spAutoFit/>
            </a:bodyPr>
            <a:lstStyle/>
            <a:p>
              <a:pPr defTabSz="914192">
                <a:lnSpc>
                  <a:spcPct val="110000"/>
                </a:lnSpc>
              </a:pPr>
              <a:r>
                <a:rPr lang="en-US" sz="1176" b="1" dirty="0">
                  <a:latin typeface="Segoe UI Semibold" charset="0"/>
                  <a:ea typeface="Segoe UI Semibold" charset="0"/>
                  <a:cs typeface="Segoe UI Semibold" charset="0"/>
                </a:rPr>
                <a:t>VSTS</a:t>
              </a:r>
              <a:br>
                <a:rPr lang="en-US" sz="1176" b="1" dirty="0">
                  <a:latin typeface="Segoe UI Semibold" charset="0"/>
                  <a:ea typeface="Segoe UI Semibold" charset="0"/>
                  <a:cs typeface="Segoe UI Semibold" charset="0"/>
                </a:rPr>
              </a:br>
              <a:endParaRPr lang="en-US" sz="1176" b="1" dirty="0">
                <a:latin typeface="Segoe UI Semibold" charset="0"/>
                <a:ea typeface="Segoe UI Semibold" charset="0"/>
                <a:cs typeface="Segoe UI Semibold" charset="0"/>
              </a:endParaRP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227" y="5358788"/>
            <a:ext cx="1562703" cy="469436"/>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Monitor</a:t>
            </a:r>
          </a:p>
        </p:txBody>
      </p:sp>
      <p:grpSp>
        <p:nvGrpSpPr>
          <p:cNvPr id="6" name="Group 5"/>
          <p:cNvGrpSpPr/>
          <p:nvPr/>
        </p:nvGrpSpPr>
        <p:grpSpPr>
          <a:xfrm>
            <a:off x="6949751" y="4970476"/>
            <a:ext cx="1258256" cy="867014"/>
            <a:chOff x="7088324" y="5482101"/>
            <a:chExt cx="1283487" cy="884399"/>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VNET</a:t>
              </a:r>
            </a:p>
          </p:txBody>
        </p:sp>
      </p:grpSp>
      <p:grpSp>
        <p:nvGrpSpPr>
          <p:cNvPr id="7" name="Group 6"/>
          <p:cNvGrpSpPr/>
          <p:nvPr/>
        </p:nvGrpSpPr>
        <p:grpSpPr>
          <a:xfrm>
            <a:off x="8578346" y="4983905"/>
            <a:ext cx="1347569" cy="840156"/>
            <a:chOff x="8749576" y="5509497"/>
            <a:chExt cx="1374591" cy="857003"/>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Storage</a:t>
              </a:r>
            </a:p>
          </p:txBody>
        </p:sp>
      </p:grpSp>
      <p:grpSp>
        <p:nvGrpSpPr>
          <p:cNvPr id="9" name="Group 8"/>
          <p:cNvGrpSpPr/>
          <p:nvPr/>
        </p:nvGrpSpPr>
        <p:grpSpPr>
          <a:xfrm>
            <a:off x="10332850" y="4636069"/>
            <a:ext cx="1431960" cy="1581046"/>
            <a:chOff x="10539262" y="5160338"/>
            <a:chExt cx="1460674" cy="1612749"/>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12749"/>
            </a:xfrm>
            <a:prstGeom prst="rect">
              <a:avLst/>
            </a:prstGeom>
            <a:noFill/>
          </p:spPr>
          <p:txBody>
            <a:bodyPr wrap="square" lIns="179285" tIns="143428" rIns="179285" bIns="143428" rtlCol="0">
              <a:spAutoFit/>
            </a:bodyPr>
            <a:lstStyle/>
            <a:p>
              <a:pPr defTabSz="914192">
                <a:lnSpc>
                  <a:spcPct val="90000"/>
                </a:lnSpc>
                <a:spcAft>
                  <a:spcPts val="294"/>
                </a:spcAft>
              </a:pPr>
              <a:r>
                <a:rPr lang="en-US" sz="1176" b="1" dirty="0">
                  <a:latin typeface="Segoe UI Semibold" charset="0"/>
                  <a:ea typeface="Segoe UI Semibold" charset="0"/>
                  <a:cs typeface="Segoe UI Semibold" charset="0"/>
                </a:rPr>
                <a:t>Azure Container Registry</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AAD</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063" y="1975293"/>
            <a:ext cx="1217286" cy="391489"/>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456" y="3056375"/>
            <a:ext cx="1083180" cy="267233"/>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406" y="3519348"/>
            <a:ext cx="423306" cy="42330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32" y="499550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6108" y="3099952"/>
            <a:ext cx="892625" cy="222999"/>
          </a:xfrm>
          <a:prstGeom prst="rect">
            <a:avLst/>
          </a:prstGeom>
        </p:spPr>
      </p:pic>
    </p:spTree>
    <p:extLst>
      <p:ext uri="{BB962C8B-B14F-4D97-AF65-F5344CB8AC3E}">
        <p14:creationId xmlns:p14="http://schemas.microsoft.com/office/powerpoint/2010/main" val="1814666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24087-75F5-419E-9306-EDB53438C783}"/>
              </a:ext>
            </a:extLst>
          </p:cNvPr>
          <p:cNvSpPr>
            <a:spLocks noGrp="1"/>
          </p:cNvSpPr>
          <p:nvPr>
            <p:ph type="title"/>
          </p:nvPr>
        </p:nvSpPr>
        <p:spPr/>
        <p:txBody>
          <a:bodyPr/>
          <a:lstStyle/>
          <a:p>
            <a:r>
              <a:rPr lang="en-CA" dirty="0"/>
              <a:t>Namespaces</a:t>
            </a:r>
          </a:p>
        </p:txBody>
      </p:sp>
      <p:sp>
        <p:nvSpPr>
          <p:cNvPr id="5" name="Text Placeholder 4">
            <a:extLst>
              <a:ext uri="{FF2B5EF4-FFF2-40B4-BE49-F238E27FC236}">
                <a16:creationId xmlns:a16="http://schemas.microsoft.com/office/drawing/2014/main" id="{B7242BD9-47BE-482A-AED6-3E50711D649E}"/>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69911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3.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WHITE TEMPLATE">
  <a:themeElements>
    <a:clrScheme name="Microsoft">
      <a:dk1>
        <a:srgbClr val="1A1A1A"/>
      </a:dk1>
      <a:lt1>
        <a:srgbClr val="FFFFFF"/>
      </a:lt1>
      <a:dk2>
        <a:srgbClr val="0D0D0D"/>
      </a:dk2>
      <a:lt2>
        <a:srgbClr val="E6E6E6"/>
      </a:lt2>
      <a:accent1>
        <a:srgbClr val="0078D4"/>
      </a:accent1>
      <a:accent2>
        <a:srgbClr val="243A5E"/>
      </a:accent2>
      <a:accent3>
        <a:srgbClr val="107C10"/>
      </a:accent3>
      <a:accent4>
        <a:srgbClr val="D8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_deck_mdvc_PPT.potx  -  Read-Only" id="{CBF0A697-8ED8-4C1E-A3E1-98B91A49DF89}" vid="{4BEAD670-9E6D-4F56-8400-F0E8EAF581F1}"/>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0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E0A2AB0923AF4EB60723E6EDEFC278" ma:contentTypeVersion="14" ma:contentTypeDescription="Create a new document." ma:contentTypeScope="" ma:versionID="d3b21ad5a63f2d617079a2e20960a515">
  <xsd:schema xmlns:xsd="http://www.w3.org/2001/XMLSchema" xmlns:xs="http://www.w3.org/2001/XMLSchema" xmlns:p="http://schemas.microsoft.com/office/2006/metadata/properties" xmlns:ns1="http://schemas.microsoft.com/sharepoint/v3" xmlns:ns2="eefd57a5-2f22-47e2-8005-422c2b344d55" xmlns:ns3="61b7e6fd-e968-4340-a1bd-cf298303cbc5" targetNamespace="http://schemas.microsoft.com/office/2006/metadata/properties" ma:root="true" ma:fieldsID="5f0fc6474a78df957d32994e7811cb62" ns1:_="" ns2:_="" ns3:_="">
    <xsd:import namespace="http://schemas.microsoft.com/sharepoint/v3"/>
    <xsd:import namespace="eefd57a5-2f22-47e2-8005-422c2b344d55"/>
    <xsd:import namespace="61b7e6fd-e968-4340-a1bd-cf298303cbc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fd57a5-2f22-47e2-8005-422c2b344d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b7e6fd-e968-4340-a1bd-cf298303cb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efd57a5-2f22-47e2-8005-422c2b344d5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CA51710-F36E-418C-ABA6-E16FAE6FC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fd57a5-2f22-47e2-8005-422c2b344d55"/>
    <ds:schemaRef ds:uri="61b7e6fd-e968-4340-a1bd-cf298303cb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05F958-80C7-4ECA-8574-F4C4C5C641A2}">
  <ds:schemaRefs>
    <ds:schemaRef ds:uri="http://schemas.microsoft.com/sharepoint/v3/contenttype/forms"/>
  </ds:schemaRefs>
</ds:datastoreItem>
</file>

<file path=customXml/itemProps3.xml><?xml version="1.0" encoding="utf-8"?>
<ds:datastoreItem xmlns:ds="http://schemas.openxmlformats.org/officeDocument/2006/customXml" ds:itemID="{F7203E9E-8383-46EC-8DC4-DE0BFBEBECFF}">
  <ds:schemaRefs>
    <ds:schemaRef ds:uri="http://schemas.microsoft.com/office/infopath/2007/PartnerControls"/>
    <ds:schemaRef ds:uri="http://schemas.microsoft.com/office/2006/documentManagement/types"/>
    <ds:schemaRef ds:uri="eefd57a5-2f22-47e2-8005-422c2b344d55"/>
    <ds:schemaRef ds:uri="http://purl.org/dc/terms/"/>
    <ds:schemaRef ds:uri="http://purl.org/dc/dcmitype/"/>
    <ds:schemaRef ds:uri="http://schemas.openxmlformats.org/package/2006/metadata/core-properties"/>
    <ds:schemaRef ds:uri="http://schemas.microsoft.com/sharepoint/v3"/>
    <ds:schemaRef ds:uri="http://purl.org/dc/elements/1.1/"/>
    <ds:schemaRef ds:uri="61b7e6fd-e968-4340-a1bd-cf298303cbc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5389</TotalTime>
  <Words>2133</Words>
  <Application>Microsoft Macintosh PowerPoint</Application>
  <PresentationFormat>Widescreen</PresentationFormat>
  <Paragraphs>470</Paragraphs>
  <Slides>37</Slides>
  <Notes>29</Notes>
  <HiddenSlides>4</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37</vt:i4>
      </vt:variant>
    </vt:vector>
  </HeadingPairs>
  <TitlesOfParts>
    <vt:vector size="54" baseType="lpstr">
      <vt:lpstr>Arial</vt:lpstr>
      <vt:lpstr>Arial Black</vt:lpstr>
      <vt:lpstr>Calibri</vt:lpstr>
      <vt:lpstr>Consolas</vt:lpstr>
      <vt:lpstr>Roboto</vt:lpstr>
      <vt:lpstr>Segoe UI</vt:lpstr>
      <vt:lpstr>Segoe UI Light</vt:lpstr>
      <vt:lpstr>Segoe UI Semibold</vt:lpstr>
      <vt:lpstr>Segoe UI Semilight</vt:lpstr>
      <vt:lpstr>Wingdings</vt:lpstr>
      <vt:lpstr>Microsoft 365 PPT Template - 2018</vt:lpstr>
      <vt:lpstr>2_DARK GRAY TEMPLATE</vt:lpstr>
      <vt:lpstr>1_5-30660_TR21_BO_CT_Template</vt:lpstr>
      <vt:lpstr>WHITE TEMPLATE</vt:lpstr>
      <vt:lpstr>Server and Cloud 2013</vt:lpstr>
      <vt:lpstr>10_Server and Cloud 2013</vt:lpstr>
      <vt:lpstr>8_Server and Cloud 2013</vt:lpstr>
      <vt:lpstr>Kubernetes Explained</vt:lpstr>
      <vt:lpstr>Who we are</vt:lpstr>
      <vt:lpstr>Kubernetes Explained: 3 Part Series</vt:lpstr>
      <vt:lpstr>Agenda</vt:lpstr>
      <vt:lpstr>Quick Recap</vt:lpstr>
      <vt:lpstr>PowerPoint Presentation</vt:lpstr>
      <vt:lpstr>PowerPoint Presentation</vt:lpstr>
      <vt:lpstr>Work how you want with opensource tools and APIs</vt:lpstr>
      <vt:lpstr>Namespaces</vt:lpstr>
      <vt:lpstr>Namespaces</vt:lpstr>
      <vt:lpstr>PowerPoint Presentation</vt:lpstr>
      <vt:lpstr>PowerPoint Presentation</vt:lpstr>
      <vt:lpstr>PowerPoint Presentation</vt:lpstr>
      <vt:lpstr>East/West Traffic with Network Policy</vt:lpstr>
      <vt:lpstr>East/West Traffic in AKS with Network Policy </vt:lpstr>
      <vt:lpstr>Monitoring</vt:lpstr>
      <vt:lpstr>Common container monitoring pain points </vt:lpstr>
      <vt:lpstr>PowerPoint Presentation</vt:lpstr>
      <vt:lpstr>Enable Control plane logs</vt:lpstr>
      <vt:lpstr>Logging and key metrics</vt:lpstr>
      <vt:lpstr>Overview of AKS cluster health</vt:lpstr>
      <vt:lpstr>Node event logs</vt:lpstr>
      <vt:lpstr>Pod usage and details</vt:lpstr>
      <vt:lpstr>Azure Monitor for Containers</vt:lpstr>
      <vt:lpstr>Scaling</vt:lpstr>
      <vt:lpstr>Horizontal Pod Autoscaler</vt:lpstr>
      <vt:lpstr>Cluster Autoscaler</vt:lpstr>
      <vt:lpstr>Azure Monitor HPA, Node Scaling</vt:lpstr>
      <vt:lpstr>Updates &amp; Upgrades</vt:lpstr>
      <vt:lpstr>Process Node OS updates</vt:lpstr>
      <vt:lpstr>Cluster Upgrade</vt:lpstr>
      <vt:lpstr>Upgrades</vt:lpstr>
      <vt:lpstr>Learning AKS</vt:lpstr>
      <vt:lpstr>Learn Kubernetes</vt:lpstr>
      <vt:lpstr>Hands on Content: Modules 5-6 </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Protta Casati</dc:creator>
  <cp:lastModifiedBy>Alice Gibbons</cp:lastModifiedBy>
  <cp:revision>61</cp:revision>
  <dcterms:created xsi:type="dcterms:W3CDTF">2019-11-20T22:20:08Z</dcterms:created>
  <dcterms:modified xsi:type="dcterms:W3CDTF">2020-10-07T19:31:33Z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0x01010078E0A2AB0923AF4EB60723E6EDEFC278</vt:lpwstr>
  </property>
</Properties>
</file>